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87" r:id="rId7"/>
    <p:sldId id="293" r:id="rId8"/>
    <p:sldId id="296" r:id="rId9"/>
    <p:sldId id="261" r:id="rId10"/>
    <p:sldId id="302" r:id="rId11"/>
    <p:sldId id="303" r:id="rId12"/>
    <p:sldId id="301" r:id="rId13"/>
    <p:sldId id="297" r:id="rId14"/>
    <p:sldId id="271" r:id="rId15"/>
    <p:sldId id="277" r:id="rId16"/>
    <p:sldId id="278" r:id="rId17"/>
    <p:sldId id="262" r:id="rId18"/>
    <p:sldId id="263" r:id="rId19"/>
    <p:sldId id="264" r:id="rId20"/>
    <p:sldId id="265" r:id="rId21"/>
    <p:sldId id="288" r:id="rId22"/>
    <p:sldId id="281" r:id="rId23"/>
    <p:sldId id="284" r:id="rId24"/>
    <p:sldId id="285" r:id="rId25"/>
    <p:sldId id="286" r:id="rId26"/>
    <p:sldId id="292" r:id="rId27"/>
    <p:sldId id="266" r:id="rId28"/>
    <p:sldId id="289" r:id="rId29"/>
    <p:sldId id="294" r:id="rId30"/>
    <p:sldId id="295" r:id="rId31"/>
    <p:sldId id="267" r:id="rId32"/>
    <p:sldId id="299" r:id="rId33"/>
    <p:sldId id="272" r:id="rId34"/>
    <p:sldId id="273" r:id="rId35"/>
    <p:sldId id="268" r:id="rId36"/>
    <p:sldId id="269" r:id="rId37"/>
    <p:sldId id="270" r:id="rId38"/>
    <p:sldId id="290" r:id="rId39"/>
    <p:sldId id="291" r:id="rId40"/>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17" autoAdjust="0"/>
    <p:restoredTop sz="94660"/>
  </p:normalViewPr>
  <p:slideViewPr>
    <p:cSldViewPr snapToGrid="0">
      <p:cViewPr varScale="1">
        <p:scale>
          <a:sx n="107" d="100"/>
          <a:sy n="107" d="100"/>
        </p:scale>
        <p:origin x="720"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8F9607-FD1D-4568-9B22-A589EC652654}"/>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15D145BB-4EFA-4973-9901-FADAF9E3709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363FFBB7-DA52-47BF-A417-8528ACD49340}"/>
              </a:ext>
            </a:extLst>
          </p:cNvPr>
          <p:cNvSpPr>
            <a:spLocks noGrp="1"/>
          </p:cNvSpPr>
          <p:nvPr>
            <p:ph type="dt" sz="half" idx="10"/>
          </p:nvPr>
        </p:nvSpPr>
        <p:spPr/>
        <p:txBody>
          <a:bodyPr/>
          <a:lstStyle/>
          <a:p>
            <a:fld id="{CE2C1F12-3AC3-4A0B-83FA-230CD934F25D}" type="datetimeFigureOut">
              <a:rPr lang="ru-RU" smtClean="0"/>
              <a:t>07.11.2024</a:t>
            </a:fld>
            <a:endParaRPr lang="ru-RU"/>
          </a:p>
        </p:txBody>
      </p:sp>
      <p:sp>
        <p:nvSpPr>
          <p:cNvPr id="5" name="Нижний колонтитул 4">
            <a:extLst>
              <a:ext uri="{FF2B5EF4-FFF2-40B4-BE49-F238E27FC236}">
                <a16:creationId xmlns:a16="http://schemas.microsoft.com/office/drawing/2014/main" id="{0C6B7237-32BC-4ED4-B208-6837E8BEC3B1}"/>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75DCBC6F-ECBA-43E8-95E1-AFFBC5FD77A6}"/>
              </a:ext>
            </a:extLst>
          </p:cNvPr>
          <p:cNvSpPr>
            <a:spLocks noGrp="1"/>
          </p:cNvSpPr>
          <p:nvPr>
            <p:ph type="sldNum" sz="quarter" idx="12"/>
          </p:nvPr>
        </p:nvSpPr>
        <p:spPr/>
        <p:txBody>
          <a:bodyPr/>
          <a:lstStyle/>
          <a:p>
            <a:fld id="{24E65CC8-26BB-4A5E-A762-380E667F585D}" type="slidenum">
              <a:rPr lang="ru-RU" smtClean="0"/>
              <a:t>‹#›</a:t>
            </a:fld>
            <a:endParaRPr lang="ru-RU"/>
          </a:p>
        </p:txBody>
      </p:sp>
    </p:spTree>
    <p:extLst>
      <p:ext uri="{BB962C8B-B14F-4D97-AF65-F5344CB8AC3E}">
        <p14:creationId xmlns:p14="http://schemas.microsoft.com/office/powerpoint/2010/main" val="11597647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F28C031-C76D-4959-82C4-4F6EE5507114}"/>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E8F3C10A-33A1-41A0-B183-48A5BB9A410D}"/>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99D7D258-3011-4A1D-BCC6-B8913D1807D3}"/>
              </a:ext>
            </a:extLst>
          </p:cNvPr>
          <p:cNvSpPr>
            <a:spLocks noGrp="1"/>
          </p:cNvSpPr>
          <p:nvPr>
            <p:ph type="dt" sz="half" idx="10"/>
          </p:nvPr>
        </p:nvSpPr>
        <p:spPr/>
        <p:txBody>
          <a:bodyPr/>
          <a:lstStyle/>
          <a:p>
            <a:fld id="{CE2C1F12-3AC3-4A0B-83FA-230CD934F25D}" type="datetimeFigureOut">
              <a:rPr lang="ru-RU" smtClean="0"/>
              <a:t>07.11.2024</a:t>
            </a:fld>
            <a:endParaRPr lang="ru-RU"/>
          </a:p>
        </p:txBody>
      </p:sp>
      <p:sp>
        <p:nvSpPr>
          <p:cNvPr id="5" name="Нижний колонтитул 4">
            <a:extLst>
              <a:ext uri="{FF2B5EF4-FFF2-40B4-BE49-F238E27FC236}">
                <a16:creationId xmlns:a16="http://schemas.microsoft.com/office/drawing/2014/main" id="{19B7F0F5-2050-4759-A8E7-CE00AF8D7216}"/>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85623E57-2AE4-4369-B192-E79B3A6D3C22}"/>
              </a:ext>
            </a:extLst>
          </p:cNvPr>
          <p:cNvSpPr>
            <a:spLocks noGrp="1"/>
          </p:cNvSpPr>
          <p:nvPr>
            <p:ph type="sldNum" sz="quarter" idx="12"/>
          </p:nvPr>
        </p:nvSpPr>
        <p:spPr/>
        <p:txBody>
          <a:bodyPr/>
          <a:lstStyle/>
          <a:p>
            <a:fld id="{24E65CC8-26BB-4A5E-A762-380E667F585D}" type="slidenum">
              <a:rPr lang="ru-RU" smtClean="0"/>
              <a:t>‹#›</a:t>
            </a:fld>
            <a:endParaRPr lang="ru-RU"/>
          </a:p>
        </p:txBody>
      </p:sp>
    </p:spTree>
    <p:extLst>
      <p:ext uri="{BB962C8B-B14F-4D97-AF65-F5344CB8AC3E}">
        <p14:creationId xmlns:p14="http://schemas.microsoft.com/office/powerpoint/2010/main" val="603826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299CF0A2-1640-4830-9FBF-349672A48456}"/>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1900F430-446F-4B26-BDB9-514C52731BAC}"/>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F8400B19-8C6B-4E35-9600-24528AEBED41}"/>
              </a:ext>
            </a:extLst>
          </p:cNvPr>
          <p:cNvSpPr>
            <a:spLocks noGrp="1"/>
          </p:cNvSpPr>
          <p:nvPr>
            <p:ph type="dt" sz="half" idx="10"/>
          </p:nvPr>
        </p:nvSpPr>
        <p:spPr/>
        <p:txBody>
          <a:bodyPr/>
          <a:lstStyle/>
          <a:p>
            <a:fld id="{CE2C1F12-3AC3-4A0B-83FA-230CD934F25D}" type="datetimeFigureOut">
              <a:rPr lang="ru-RU" smtClean="0"/>
              <a:t>07.11.2024</a:t>
            </a:fld>
            <a:endParaRPr lang="ru-RU"/>
          </a:p>
        </p:txBody>
      </p:sp>
      <p:sp>
        <p:nvSpPr>
          <p:cNvPr id="5" name="Нижний колонтитул 4">
            <a:extLst>
              <a:ext uri="{FF2B5EF4-FFF2-40B4-BE49-F238E27FC236}">
                <a16:creationId xmlns:a16="http://schemas.microsoft.com/office/drawing/2014/main" id="{205D3129-C786-47A7-AE51-820748CFDC28}"/>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45BCAF16-821F-4320-9E45-FD623450C113}"/>
              </a:ext>
            </a:extLst>
          </p:cNvPr>
          <p:cNvSpPr>
            <a:spLocks noGrp="1"/>
          </p:cNvSpPr>
          <p:nvPr>
            <p:ph type="sldNum" sz="quarter" idx="12"/>
          </p:nvPr>
        </p:nvSpPr>
        <p:spPr/>
        <p:txBody>
          <a:bodyPr/>
          <a:lstStyle/>
          <a:p>
            <a:fld id="{24E65CC8-26BB-4A5E-A762-380E667F585D}" type="slidenum">
              <a:rPr lang="ru-RU" smtClean="0"/>
              <a:t>‹#›</a:t>
            </a:fld>
            <a:endParaRPr lang="ru-RU"/>
          </a:p>
        </p:txBody>
      </p:sp>
    </p:spTree>
    <p:extLst>
      <p:ext uri="{BB962C8B-B14F-4D97-AF65-F5344CB8AC3E}">
        <p14:creationId xmlns:p14="http://schemas.microsoft.com/office/powerpoint/2010/main" val="41161058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579F5D8-5017-4BA5-B866-0DACD0285749}"/>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22E364AC-9A5A-4CBB-90EF-1FD5DCD0B7F7}"/>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18793C45-F0E9-4201-BB98-3DA7654CBEAA}"/>
              </a:ext>
            </a:extLst>
          </p:cNvPr>
          <p:cNvSpPr>
            <a:spLocks noGrp="1"/>
          </p:cNvSpPr>
          <p:nvPr>
            <p:ph type="dt" sz="half" idx="10"/>
          </p:nvPr>
        </p:nvSpPr>
        <p:spPr/>
        <p:txBody>
          <a:bodyPr/>
          <a:lstStyle/>
          <a:p>
            <a:fld id="{CE2C1F12-3AC3-4A0B-83FA-230CD934F25D}" type="datetimeFigureOut">
              <a:rPr lang="ru-RU" smtClean="0"/>
              <a:t>07.11.2024</a:t>
            </a:fld>
            <a:endParaRPr lang="ru-RU"/>
          </a:p>
        </p:txBody>
      </p:sp>
      <p:sp>
        <p:nvSpPr>
          <p:cNvPr id="5" name="Нижний колонтитул 4">
            <a:extLst>
              <a:ext uri="{FF2B5EF4-FFF2-40B4-BE49-F238E27FC236}">
                <a16:creationId xmlns:a16="http://schemas.microsoft.com/office/drawing/2014/main" id="{609D40D2-F39C-4044-A83F-48C4C011A827}"/>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B721F6BD-0989-495B-8801-70EA7A16D2DD}"/>
              </a:ext>
            </a:extLst>
          </p:cNvPr>
          <p:cNvSpPr>
            <a:spLocks noGrp="1"/>
          </p:cNvSpPr>
          <p:nvPr>
            <p:ph type="sldNum" sz="quarter" idx="12"/>
          </p:nvPr>
        </p:nvSpPr>
        <p:spPr/>
        <p:txBody>
          <a:bodyPr/>
          <a:lstStyle/>
          <a:p>
            <a:fld id="{24E65CC8-26BB-4A5E-A762-380E667F585D}" type="slidenum">
              <a:rPr lang="ru-RU" smtClean="0"/>
              <a:t>‹#›</a:t>
            </a:fld>
            <a:endParaRPr lang="ru-RU"/>
          </a:p>
        </p:txBody>
      </p:sp>
    </p:spTree>
    <p:extLst>
      <p:ext uri="{BB962C8B-B14F-4D97-AF65-F5344CB8AC3E}">
        <p14:creationId xmlns:p14="http://schemas.microsoft.com/office/powerpoint/2010/main" val="41638823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8111872-238B-40D0-8A64-4E1774E6A82C}"/>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7872A0F9-E5F0-4BA1-A9A8-944436001F6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2D7F5714-30FF-48F6-BCC3-8C2FEBB9FCFA}"/>
              </a:ext>
            </a:extLst>
          </p:cNvPr>
          <p:cNvSpPr>
            <a:spLocks noGrp="1"/>
          </p:cNvSpPr>
          <p:nvPr>
            <p:ph type="dt" sz="half" idx="10"/>
          </p:nvPr>
        </p:nvSpPr>
        <p:spPr/>
        <p:txBody>
          <a:bodyPr/>
          <a:lstStyle/>
          <a:p>
            <a:fld id="{CE2C1F12-3AC3-4A0B-83FA-230CD934F25D}" type="datetimeFigureOut">
              <a:rPr lang="ru-RU" smtClean="0"/>
              <a:t>07.11.2024</a:t>
            </a:fld>
            <a:endParaRPr lang="ru-RU"/>
          </a:p>
        </p:txBody>
      </p:sp>
      <p:sp>
        <p:nvSpPr>
          <p:cNvPr id="5" name="Нижний колонтитул 4">
            <a:extLst>
              <a:ext uri="{FF2B5EF4-FFF2-40B4-BE49-F238E27FC236}">
                <a16:creationId xmlns:a16="http://schemas.microsoft.com/office/drawing/2014/main" id="{64062DE8-1D0A-4D69-88DC-58320ABB44C4}"/>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30563D61-4EC0-4A9C-9965-4BF7533CEC3B}"/>
              </a:ext>
            </a:extLst>
          </p:cNvPr>
          <p:cNvSpPr>
            <a:spLocks noGrp="1"/>
          </p:cNvSpPr>
          <p:nvPr>
            <p:ph type="sldNum" sz="quarter" idx="12"/>
          </p:nvPr>
        </p:nvSpPr>
        <p:spPr/>
        <p:txBody>
          <a:bodyPr/>
          <a:lstStyle/>
          <a:p>
            <a:fld id="{24E65CC8-26BB-4A5E-A762-380E667F585D}" type="slidenum">
              <a:rPr lang="ru-RU" smtClean="0"/>
              <a:t>‹#›</a:t>
            </a:fld>
            <a:endParaRPr lang="ru-RU"/>
          </a:p>
        </p:txBody>
      </p:sp>
    </p:spTree>
    <p:extLst>
      <p:ext uri="{BB962C8B-B14F-4D97-AF65-F5344CB8AC3E}">
        <p14:creationId xmlns:p14="http://schemas.microsoft.com/office/powerpoint/2010/main" val="3604135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CA6CE7A-13CB-40EE-BCE0-378E2751B039}"/>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5346FC5B-8F2E-40C3-970B-3D924263B495}"/>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20306538-F91A-4B33-AB13-87DC55430A70}"/>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BE5B73CF-66D6-4206-80DB-0017521D4615}"/>
              </a:ext>
            </a:extLst>
          </p:cNvPr>
          <p:cNvSpPr>
            <a:spLocks noGrp="1"/>
          </p:cNvSpPr>
          <p:nvPr>
            <p:ph type="dt" sz="half" idx="10"/>
          </p:nvPr>
        </p:nvSpPr>
        <p:spPr/>
        <p:txBody>
          <a:bodyPr/>
          <a:lstStyle/>
          <a:p>
            <a:fld id="{CE2C1F12-3AC3-4A0B-83FA-230CD934F25D}" type="datetimeFigureOut">
              <a:rPr lang="ru-RU" smtClean="0"/>
              <a:t>07.11.2024</a:t>
            </a:fld>
            <a:endParaRPr lang="ru-RU"/>
          </a:p>
        </p:txBody>
      </p:sp>
      <p:sp>
        <p:nvSpPr>
          <p:cNvPr id="6" name="Нижний колонтитул 5">
            <a:extLst>
              <a:ext uri="{FF2B5EF4-FFF2-40B4-BE49-F238E27FC236}">
                <a16:creationId xmlns:a16="http://schemas.microsoft.com/office/drawing/2014/main" id="{B969D604-21D6-4C8B-ABEA-1458F1439607}"/>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1D988C70-C852-4B0F-8744-63E1111B7BF9}"/>
              </a:ext>
            </a:extLst>
          </p:cNvPr>
          <p:cNvSpPr>
            <a:spLocks noGrp="1"/>
          </p:cNvSpPr>
          <p:nvPr>
            <p:ph type="sldNum" sz="quarter" idx="12"/>
          </p:nvPr>
        </p:nvSpPr>
        <p:spPr/>
        <p:txBody>
          <a:bodyPr/>
          <a:lstStyle/>
          <a:p>
            <a:fld id="{24E65CC8-26BB-4A5E-A762-380E667F585D}" type="slidenum">
              <a:rPr lang="ru-RU" smtClean="0"/>
              <a:t>‹#›</a:t>
            </a:fld>
            <a:endParaRPr lang="ru-RU"/>
          </a:p>
        </p:txBody>
      </p:sp>
    </p:spTree>
    <p:extLst>
      <p:ext uri="{BB962C8B-B14F-4D97-AF65-F5344CB8AC3E}">
        <p14:creationId xmlns:p14="http://schemas.microsoft.com/office/powerpoint/2010/main" val="29336107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86C899D-EFDC-40F8-9CC9-0F72A8EF1500}"/>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BC8FE946-5CC1-44B3-9888-DD2595D6CC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5FBE2C85-AB05-4C65-9C4B-A23A8D8211BF}"/>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6AF28F5C-5C34-4CE9-9950-BF33F7F304B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DCAD6451-298E-4ADC-B87D-B7BF3529FFF7}"/>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07F048C1-D1EF-4535-89E7-89A88EC0AB43}"/>
              </a:ext>
            </a:extLst>
          </p:cNvPr>
          <p:cNvSpPr>
            <a:spLocks noGrp="1"/>
          </p:cNvSpPr>
          <p:nvPr>
            <p:ph type="dt" sz="half" idx="10"/>
          </p:nvPr>
        </p:nvSpPr>
        <p:spPr/>
        <p:txBody>
          <a:bodyPr/>
          <a:lstStyle/>
          <a:p>
            <a:fld id="{CE2C1F12-3AC3-4A0B-83FA-230CD934F25D}" type="datetimeFigureOut">
              <a:rPr lang="ru-RU" smtClean="0"/>
              <a:t>07.11.2024</a:t>
            </a:fld>
            <a:endParaRPr lang="ru-RU"/>
          </a:p>
        </p:txBody>
      </p:sp>
      <p:sp>
        <p:nvSpPr>
          <p:cNvPr id="8" name="Нижний колонтитул 7">
            <a:extLst>
              <a:ext uri="{FF2B5EF4-FFF2-40B4-BE49-F238E27FC236}">
                <a16:creationId xmlns:a16="http://schemas.microsoft.com/office/drawing/2014/main" id="{92DA10AC-BE36-4EBD-BA84-4FDFB36EDD9D}"/>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D7FC7473-6AB3-495A-AC83-A54E5FD9A2B0}"/>
              </a:ext>
            </a:extLst>
          </p:cNvPr>
          <p:cNvSpPr>
            <a:spLocks noGrp="1"/>
          </p:cNvSpPr>
          <p:nvPr>
            <p:ph type="sldNum" sz="quarter" idx="12"/>
          </p:nvPr>
        </p:nvSpPr>
        <p:spPr/>
        <p:txBody>
          <a:bodyPr/>
          <a:lstStyle/>
          <a:p>
            <a:fld id="{24E65CC8-26BB-4A5E-A762-380E667F585D}" type="slidenum">
              <a:rPr lang="ru-RU" smtClean="0"/>
              <a:t>‹#›</a:t>
            </a:fld>
            <a:endParaRPr lang="ru-RU"/>
          </a:p>
        </p:txBody>
      </p:sp>
    </p:spTree>
    <p:extLst>
      <p:ext uri="{BB962C8B-B14F-4D97-AF65-F5344CB8AC3E}">
        <p14:creationId xmlns:p14="http://schemas.microsoft.com/office/powerpoint/2010/main" val="2936825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B59867C-AC40-4A41-8843-963FC1C51B56}"/>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9B871D4E-764E-45FA-9A29-76DEE3596909}"/>
              </a:ext>
            </a:extLst>
          </p:cNvPr>
          <p:cNvSpPr>
            <a:spLocks noGrp="1"/>
          </p:cNvSpPr>
          <p:nvPr>
            <p:ph type="dt" sz="half" idx="10"/>
          </p:nvPr>
        </p:nvSpPr>
        <p:spPr/>
        <p:txBody>
          <a:bodyPr/>
          <a:lstStyle/>
          <a:p>
            <a:fld id="{CE2C1F12-3AC3-4A0B-83FA-230CD934F25D}" type="datetimeFigureOut">
              <a:rPr lang="ru-RU" smtClean="0"/>
              <a:t>07.11.2024</a:t>
            </a:fld>
            <a:endParaRPr lang="ru-RU"/>
          </a:p>
        </p:txBody>
      </p:sp>
      <p:sp>
        <p:nvSpPr>
          <p:cNvPr id="4" name="Нижний колонтитул 3">
            <a:extLst>
              <a:ext uri="{FF2B5EF4-FFF2-40B4-BE49-F238E27FC236}">
                <a16:creationId xmlns:a16="http://schemas.microsoft.com/office/drawing/2014/main" id="{DA1F97AA-A01F-4DC9-941E-4E0A4C0B7C8F}"/>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89762932-30F2-431B-8146-1D4DE7D0AC53}"/>
              </a:ext>
            </a:extLst>
          </p:cNvPr>
          <p:cNvSpPr>
            <a:spLocks noGrp="1"/>
          </p:cNvSpPr>
          <p:nvPr>
            <p:ph type="sldNum" sz="quarter" idx="12"/>
          </p:nvPr>
        </p:nvSpPr>
        <p:spPr/>
        <p:txBody>
          <a:bodyPr/>
          <a:lstStyle/>
          <a:p>
            <a:fld id="{24E65CC8-26BB-4A5E-A762-380E667F585D}" type="slidenum">
              <a:rPr lang="ru-RU" smtClean="0"/>
              <a:t>‹#›</a:t>
            </a:fld>
            <a:endParaRPr lang="ru-RU"/>
          </a:p>
        </p:txBody>
      </p:sp>
    </p:spTree>
    <p:extLst>
      <p:ext uri="{BB962C8B-B14F-4D97-AF65-F5344CB8AC3E}">
        <p14:creationId xmlns:p14="http://schemas.microsoft.com/office/powerpoint/2010/main" val="27411050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D7CA3341-6A75-4F14-8D99-4AF0B07B7D45}"/>
              </a:ext>
            </a:extLst>
          </p:cNvPr>
          <p:cNvSpPr>
            <a:spLocks noGrp="1"/>
          </p:cNvSpPr>
          <p:nvPr>
            <p:ph type="dt" sz="half" idx="10"/>
          </p:nvPr>
        </p:nvSpPr>
        <p:spPr/>
        <p:txBody>
          <a:bodyPr/>
          <a:lstStyle/>
          <a:p>
            <a:fld id="{CE2C1F12-3AC3-4A0B-83FA-230CD934F25D}" type="datetimeFigureOut">
              <a:rPr lang="ru-RU" smtClean="0"/>
              <a:t>07.11.2024</a:t>
            </a:fld>
            <a:endParaRPr lang="ru-RU"/>
          </a:p>
        </p:txBody>
      </p:sp>
      <p:sp>
        <p:nvSpPr>
          <p:cNvPr id="3" name="Нижний колонтитул 2">
            <a:extLst>
              <a:ext uri="{FF2B5EF4-FFF2-40B4-BE49-F238E27FC236}">
                <a16:creationId xmlns:a16="http://schemas.microsoft.com/office/drawing/2014/main" id="{00AD5A5E-35A6-4DF3-8214-78828CFE8E34}"/>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4330EE7D-201C-4990-B07D-3B44F6450464}"/>
              </a:ext>
            </a:extLst>
          </p:cNvPr>
          <p:cNvSpPr>
            <a:spLocks noGrp="1"/>
          </p:cNvSpPr>
          <p:nvPr>
            <p:ph type="sldNum" sz="quarter" idx="12"/>
          </p:nvPr>
        </p:nvSpPr>
        <p:spPr/>
        <p:txBody>
          <a:bodyPr/>
          <a:lstStyle/>
          <a:p>
            <a:fld id="{24E65CC8-26BB-4A5E-A762-380E667F585D}" type="slidenum">
              <a:rPr lang="ru-RU" smtClean="0"/>
              <a:t>‹#›</a:t>
            </a:fld>
            <a:endParaRPr lang="ru-RU"/>
          </a:p>
        </p:txBody>
      </p:sp>
    </p:spTree>
    <p:extLst>
      <p:ext uri="{BB962C8B-B14F-4D97-AF65-F5344CB8AC3E}">
        <p14:creationId xmlns:p14="http://schemas.microsoft.com/office/powerpoint/2010/main" val="5638917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0BDDF73-8B37-4D7D-8519-05CD7E8E70CF}"/>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992C84DA-6841-4498-B62A-C96A76A490F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F7824AE9-C2AB-4EA4-8981-C7BFD8FC4E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FEA59CDF-493D-4133-A778-A4FFC7BC67B6}"/>
              </a:ext>
            </a:extLst>
          </p:cNvPr>
          <p:cNvSpPr>
            <a:spLocks noGrp="1"/>
          </p:cNvSpPr>
          <p:nvPr>
            <p:ph type="dt" sz="half" idx="10"/>
          </p:nvPr>
        </p:nvSpPr>
        <p:spPr/>
        <p:txBody>
          <a:bodyPr/>
          <a:lstStyle/>
          <a:p>
            <a:fld id="{CE2C1F12-3AC3-4A0B-83FA-230CD934F25D}" type="datetimeFigureOut">
              <a:rPr lang="ru-RU" smtClean="0"/>
              <a:t>07.11.2024</a:t>
            </a:fld>
            <a:endParaRPr lang="ru-RU"/>
          </a:p>
        </p:txBody>
      </p:sp>
      <p:sp>
        <p:nvSpPr>
          <p:cNvPr id="6" name="Нижний колонтитул 5">
            <a:extLst>
              <a:ext uri="{FF2B5EF4-FFF2-40B4-BE49-F238E27FC236}">
                <a16:creationId xmlns:a16="http://schemas.microsoft.com/office/drawing/2014/main" id="{87C6E246-07F3-4FBC-81A1-3CEC43FCEB36}"/>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93B4266A-1F44-4955-A137-60A45912A2C5}"/>
              </a:ext>
            </a:extLst>
          </p:cNvPr>
          <p:cNvSpPr>
            <a:spLocks noGrp="1"/>
          </p:cNvSpPr>
          <p:nvPr>
            <p:ph type="sldNum" sz="quarter" idx="12"/>
          </p:nvPr>
        </p:nvSpPr>
        <p:spPr/>
        <p:txBody>
          <a:bodyPr/>
          <a:lstStyle/>
          <a:p>
            <a:fld id="{24E65CC8-26BB-4A5E-A762-380E667F585D}" type="slidenum">
              <a:rPr lang="ru-RU" smtClean="0"/>
              <a:t>‹#›</a:t>
            </a:fld>
            <a:endParaRPr lang="ru-RU"/>
          </a:p>
        </p:txBody>
      </p:sp>
    </p:spTree>
    <p:extLst>
      <p:ext uri="{BB962C8B-B14F-4D97-AF65-F5344CB8AC3E}">
        <p14:creationId xmlns:p14="http://schemas.microsoft.com/office/powerpoint/2010/main" val="2296466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34B4C7B-C700-4CD6-992B-6DCECD32FCDA}"/>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F90799DA-EEB1-4C40-BF22-26692B13C48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D476F802-C401-421C-8D67-3BC6F5448B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239FB5A7-AF95-4819-AE6F-AD68E57D75EF}"/>
              </a:ext>
            </a:extLst>
          </p:cNvPr>
          <p:cNvSpPr>
            <a:spLocks noGrp="1"/>
          </p:cNvSpPr>
          <p:nvPr>
            <p:ph type="dt" sz="half" idx="10"/>
          </p:nvPr>
        </p:nvSpPr>
        <p:spPr/>
        <p:txBody>
          <a:bodyPr/>
          <a:lstStyle/>
          <a:p>
            <a:fld id="{CE2C1F12-3AC3-4A0B-83FA-230CD934F25D}" type="datetimeFigureOut">
              <a:rPr lang="ru-RU" smtClean="0"/>
              <a:t>07.11.2024</a:t>
            </a:fld>
            <a:endParaRPr lang="ru-RU"/>
          </a:p>
        </p:txBody>
      </p:sp>
      <p:sp>
        <p:nvSpPr>
          <p:cNvPr id="6" name="Нижний колонтитул 5">
            <a:extLst>
              <a:ext uri="{FF2B5EF4-FFF2-40B4-BE49-F238E27FC236}">
                <a16:creationId xmlns:a16="http://schemas.microsoft.com/office/drawing/2014/main" id="{0D617E1B-7FB5-45B1-AE60-02BAC56AB682}"/>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BA2437BB-DBF4-498F-9926-A35FC6E3B4C4}"/>
              </a:ext>
            </a:extLst>
          </p:cNvPr>
          <p:cNvSpPr>
            <a:spLocks noGrp="1"/>
          </p:cNvSpPr>
          <p:nvPr>
            <p:ph type="sldNum" sz="quarter" idx="12"/>
          </p:nvPr>
        </p:nvSpPr>
        <p:spPr/>
        <p:txBody>
          <a:bodyPr/>
          <a:lstStyle/>
          <a:p>
            <a:fld id="{24E65CC8-26BB-4A5E-A762-380E667F585D}" type="slidenum">
              <a:rPr lang="ru-RU" smtClean="0"/>
              <a:t>‹#›</a:t>
            </a:fld>
            <a:endParaRPr lang="ru-RU"/>
          </a:p>
        </p:txBody>
      </p:sp>
    </p:spTree>
    <p:extLst>
      <p:ext uri="{BB962C8B-B14F-4D97-AF65-F5344CB8AC3E}">
        <p14:creationId xmlns:p14="http://schemas.microsoft.com/office/powerpoint/2010/main" val="28787130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2986AC7-E49E-41F5-A2FA-77FD267E665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7EE743D0-CD22-4844-9F42-A12333E036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AE9B0F96-15BB-42DE-86BD-1B9A21077C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2C1F12-3AC3-4A0B-83FA-230CD934F25D}" type="datetimeFigureOut">
              <a:rPr lang="ru-RU" smtClean="0"/>
              <a:t>07.11.2024</a:t>
            </a:fld>
            <a:endParaRPr lang="ru-RU"/>
          </a:p>
        </p:txBody>
      </p:sp>
      <p:sp>
        <p:nvSpPr>
          <p:cNvPr id="5" name="Нижний колонтитул 4">
            <a:extLst>
              <a:ext uri="{FF2B5EF4-FFF2-40B4-BE49-F238E27FC236}">
                <a16:creationId xmlns:a16="http://schemas.microsoft.com/office/drawing/2014/main" id="{5C9D9829-1179-41FA-8FEB-3BD10DCE7A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E90A97A7-32ED-46FD-BE34-2E45AD9FEF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E65CC8-26BB-4A5E-A762-380E667F585D}" type="slidenum">
              <a:rPr lang="ru-RU" smtClean="0"/>
              <a:t>‹#›</a:t>
            </a:fld>
            <a:endParaRPr lang="ru-RU"/>
          </a:p>
        </p:txBody>
      </p:sp>
    </p:spTree>
    <p:extLst>
      <p:ext uri="{BB962C8B-B14F-4D97-AF65-F5344CB8AC3E}">
        <p14:creationId xmlns:p14="http://schemas.microsoft.com/office/powerpoint/2010/main" val="29432380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9DB070D-CC1B-46C0-BADE-D718105C1331}"/>
              </a:ext>
            </a:extLst>
          </p:cNvPr>
          <p:cNvSpPr>
            <a:spLocks noGrp="1"/>
          </p:cNvSpPr>
          <p:nvPr>
            <p:ph type="ctrTitle"/>
          </p:nvPr>
        </p:nvSpPr>
        <p:spPr>
          <a:xfrm>
            <a:off x="1524000" y="1122363"/>
            <a:ext cx="9144000" cy="840908"/>
          </a:xfrm>
        </p:spPr>
        <p:txBody>
          <a:bodyPr>
            <a:normAutofit/>
          </a:bodyPr>
          <a:lstStyle/>
          <a:p>
            <a:r>
              <a:rPr lang="ru-RU" sz="2400" dirty="0">
                <a:latin typeface="Times New Tojik" panose="02020603050405020304" pitchFamily="18" charset="-52"/>
              </a:rPr>
              <a:t>ДОНИШГО</a:t>
            </a:r>
            <a:r>
              <a:rPr lang="ru-RU" sz="2400" dirty="0">
                <a:latin typeface="Times New Roman Tj" panose="02020603050405020304" pitchFamily="18" charset="-52"/>
              </a:rPr>
              <a:t>Њ</a:t>
            </a:r>
            <a:r>
              <a:rPr lang="ru-RU" sz="2400" dirty="0">
                <a:latin typeface="Times New Tojik" panose="02020603050405020304" pitchFamily="18" charset="-52"/>
              </a:rPr>
              <a:t>И МИЛЛИИ ТО</a:t>
            </a:r>
            <a:r>
              <a:rPr lang="tt-RU" sz="2400" dirty="0">
                <a:latin typeface="Times New Roman Tj" panose="02020603050405020304" pitchFamily="18" charset="-52"/>
              </a:rPr>
              <a:t>Љ</a:t>
            </a:r>
            <a:r>
              <a:rPr lang="ru-RU" sz="2400" dirty="0">
                <a:latin typeface="Times New Tojik" panose="02020603050405020304" pitchFamily="18" charset="-52"/>
              </a:rPr>
              <a:t>ИКИСТОН</a:t>
            </a:r>
            <a:br>
              <a:rPr lang="ru-RU" sz="2400" dirty="0">
                <a:latin typeface="Times New Tojik" panose="02020603050405020304" pitchFamily="18" charset="-52"/>
              </a:rPr>
            </a:br>
            <a:r>
              <a:rPr lang="ru-RU" sz="2400" dirty="0">
                <a:latin typeface="Times New Tojik" panose="02020603050405020304" pitchFamily="18" charset="-52"/>
              </a:rPr>
              <a:t>ФАКУЛТЕТИ БИОЛОГИЯ</a:t>
            </a:r>
          </a:p>
        </p:txBody>
      </p:sp>
      <p:sp>
        <p:nvSpPr>
          <p:cNvPr id="3" name="Подзаголовок 2">
            <a:extLst>
              <a:ext uri="{FF2B5EF4-FFF2-40B4-BE49-F238E27FC236}">
                <a16:creationId xmlns:a16="http://schemas.microsoft.com/office/drawing/2014/main" id="{8AFFCA2D-B449-4C45-B69E-A29AA0F22638}"/>
              </a:ext>
            </a:extLst>
          </p:cNvPr>
          <p:cNvSpPr>
            <a:spLocks noGrp="1"/>
          </p:cNvSpPr>
          <p:nvPr>
            <p:ph type="subTitle" idx="1"/>
          </p:nvPr>
        </p:nvSpPr>
        <p:spPr>
          <a:xfrm>
            <a:off x="1524000" y="2528047"/>
            <a:ext cx="9144000" cy="3415553"/>
          </a:xfrm>
        </p:spPr>
        <p:txBody>
          <a:bodyPr>
            <a:normAutofit fontScale="92500" lnSpcReduction="10000"/>
          </a:bodyPr>
          <a:lstStyle/>
          <a:p>
            <a:r>
              <a:rPr lang="ru-RU" b="1" dirty="0"/>
              <a:t> </a:t>
            </a:r>
            <a:endParaRPr lang="ru-RU" dirty="0"/>
          </a:p>
          <a:p>
            <a:r>
              <a:rPr lang="ru-RU" dirty="0">
                <a:latin typeface="Times New Roman Tj" panose="02020603050405020304" pitchFamily="18" charset="-52"/>
              </a:rPr>
              <a:t>Њ И С О Б О Т</a:t>
            </a:r>
          </a:p>
          <a:p>
            <a:r>
              <a:rPr lang="ru-RU" dirty="0">
                <a:latin typeface="Times New Roman Tj" panose="02020603050405020304" pitchFamily="18" charset="-52"/>
              </a:rPr>
              <a:t>ОИД БА НАТИ</a:t>
            </a:r>
            <a:r>
              <a:rPr lang="tt-RU" dirty="0">
                <a:latin typeface="Times New Roman Tj" panose="02020603050405020304" pitchFamily="18" charset="-52"/>
              </a:rPr>
              <a:t>Љ</a:t>
            </a:r>
            <a:r>
              <a:rPr lang="ru-RU" dirty="0">
                <a:latin typeface="Times New Roman Tj" panose="02020603050405020304" pitchFamily="18" charset="-52"/>
              </a:rPr>
              <a:t>АЊОИ ФАЪОЛИЯТИ ИЛМ</a:t>
            </a:r>
            <a:r>
              <a:rPr lang="tt-RU" dirty="0">
                <a:latin typeface="Times New Roman Tj" panose="02020603050405020304" pitchFamily="18" charset="-52"/>
              </a:rPr>
              <a:t>Ї</a:t>
            </a:r>
            <a:r>
              <a:rPr lang="ru-RU" dirty="0">
                <a:latin typeface="Times New Roman Tj" panose="02020603050405020304" pitchFamily="18" charset="-52"/>
              </a:rPr>
              <a:t>-ТА</a:t>
            </a:r>
            <a:r>
              <a:rPr lang="tt-RU" dirty="0">
                <a:latin typeface="Times New Roman Tj" panose="02020603050405020304" pitchFamily="18" charset="-52"/>
              </a:rPr>
              <a:t>Ҳ</a:t>
            </a:r>
            <a:r>
              <a:rPr lang="ru-RU" dirty="0">
                <a:latin typeface="Times New Roman Tj" panose="02020603050405020304" pitchFamily="18" charset="-52"/>
              </a:rPr>
              <a:t>ЌИЌОТИИ ФАКУЛТЕТИ БИОЛОГИЯ ДАР СОЛИ 202</a:t>
            </a:r>
            <a:r>
              <a:rPr lang="tg-Cyrl-TJ" dirty="0">
                <a:latin typeface="Times New Roman Tj" panose="02020603050405020304" pitchFamily="18" charset="-52"/>
              </a:rPr>
              <a:t>4</a:t>
            </a:r>
            <a:endParaRPr lang="ru-RU" dirty="0">
              <a:latin typeface="Times New Roman Tj" panose="02020603050405020304" pitchFamily="18" charset="-52"/>
            </a:endParaRPr>
          </a:p>
          <a:p>
            <a:endParaRPr lang="tt-RU" dirty="0">
              <a:latin typeface="Times New Roman Tj" panose="02020603050405020304" pitchFamily="18" charset="-52"/>
            </a:endParaRPr>
          </a:p>
          <a:p>
            <a:endParaRPr lang="tt-RU" dirty="0">
              <a:latin typeface="Times New Roman Tj" panose="02020603050405020304" pitchFamily="18" charset="-52"/>
            </a:endParaRPr>
          </a:p>
          <a:p>
            <a:endParaRPr lang="tt-RU" dirty="0">
              <a:latin typeface="Times New Roman Tj" panose="02020603050405020304" pitchFamily="18" charset="-52"/>
            </a:endParaRPr>
          </a:p>
          <a:p>
            <a:r>
              <a:rPr lang="tt-RU" dirty="0">
                <a:latin typeface="Times New Roman Tj" panose="02020603050405020304" pitchFamily="18" charset="-52"/>
              </a:rPr>
              <a:t>07.11.2024</a:t>
            </a:r>
          </a:p>
          <a:p>
            <a:r>
              <a:rPr lang="tt-RU" dirty="0">
                <a:latin typeface="Times New Roman Tj" panose="02020603050405020304" pitchFamily="18" charset="-52"/>
              </a:rPr>
              <a:t>Душанбе</a:t>
            </a:r>
            <a:endParaRPr lang="ru-RU" dirty="0">
              <a:latin typeface="Times New Roman Tj" panose="02020603050405020304" pitchFamily="18" charset="-52"/>
            </a:endParaRPr>
          </a:p>
          <a:p>
            <a:endParaRPr lang="ru-RU" dirty="0"/>
          </a:p>
        </p:txBody>
      </p:sp>
    </p:spTree>
    <p:extLst>
      <p:ext uri="{BB962C8B-B14F-4D97-AF65-F5344CB8AC3E}">
        <p14:creationId xmlns:p14="http://schemas.microsoft.com/office/powerpoint/2010/main" val="18246754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F9ACC3D-AA84-408C-88B3-085D9764F9C9}"/>
              </a:ext>
            </a:extLst>
          </p:cNvPr>
          <p:cNvSpPr>
            <a:spLocks noGrp="1"/>
          </p:cNvSpPr>
          <p:nvPr>
            <p:ph type="title"/>
          </p:nvPr>
        </p:nvSpPr>
        <p:spPr>
          <a:xfrm>
            <a:off x="5181600" y="206187"/>
            <a:ext cx="6741459" cy="1486907"/>
          </a:xfrm>
        </p:spPr>
        <p:txBody>
          <a:bodyPr>
            <a:noAutofit/>
          </a:bodyPr>
          <a:lstStyle/>
          <a:p>
            <a:pPr algn="ctr"/>
            <a:r>
              <a:rPr lang="tg-Cyrl-TJ" sz="2000" dirty="0">
                <a:latin typeface="Times New Roman Tj" panose="02020603050405020304" pitchFamily="18" charset="-52"/>
              </a:rPr>
              <a:t>Семинари умумидонишгоҳӣ дар мавзӯи  “Таъсири тағйирёбии иқлим ба ҳавзаи дарёи Зарафшон, Вахш ва Панҷ”  09.03.2024. кафедраи экология </a:t>
            </a:r>
            <a:endParaRPr lang="ru-RU" sz="2000" dirty="0">
              <a:latin typeface="Times New Roman Tj" panose="02020603050405020304" pitchFamily="18" charset="-52"/>
            </a:endParaRPr>
          </a:p>
        </p:txBody>
      </p:sp>
      <p:pic>
        <p:nvPicPr>
          <p:cNvPr id="5" name="Объект 4">
            <a:extLst>
              <a:ext uri="{FF2B5EF4-FFF2-40B4-BE49-F238E27FC236}">
                <a16:creationId xmlns:a16="http://schemas.microsoft.com/office/drawing/2014/main" id="{1FD51892-B546-4BAD-90E4-3D95230C75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55328" y="1953070"/>
            <a:ext cx="6620638" cy="4799780"/>
          </a:xfrm>
        </p:spPr>
      </p:pic>
      <p:pic>
        <p:nvPicPr>
          <p:cNvPr id="7" name="Рисунок 6">
            <a:extLst>
              <a:ext uri="{FF2B5EF4-FFF2-40B4-BE49-F238E27FC236}">
                <a16:creationId xmlns:a16="http://schemas.microsoft.com/office/drawing/2014/main" id="{E6B14CC9-FD7E-4C95-BCED-BB1871F560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259" y="1377504"/>
            <a:ext cx="4220069" cy="3669625"/>
          </a:xfrm>
          <a:prstGeom prst="rect">
            <a:avLst/>
          </a:prstGeom>
        </p:spPr>
      </p:pic>
    </p:spTree>
    <p:extLst>
      <p:ext uri="{BB962C8B-B14F-4D97-AF65-F5344CB8AC3E}">
        <p14:creationId xmlns:p14="http://schemas.microsoft.com/office/powerpoint/2010/main" val="30328296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ABFC6F4-4006-47C1-BC0A-83D167C95445}"/>
              </a:ext>
            </a:extLst>
          </p:cNvPr>
          <p:cNvSpPr>
            <a:spLocks noGrp="1"/>
          </p:cNvSpPr>
          <p:nvPr>
            <p:ph type="title"/>
          </p:nvPr>
        </p:nvSpPr>
        <p:spPr/>
        <p:txBody>
          <a:bodyPr/>
          <a:lstStyle/>
          <a:p>
            <a:br>
              <a:rPr lang="ru-RU" dirty="0"/>
            </a:br>
            <a:endParaRPr lang="ru-RU" dirty="0"/>
          </a:p>
        </p:txBody>
      </p:sp>
      <p:pic>
        <p:nvPicPr>
          <p:cNvPr id="5" name="Объект 4">
            <a:extLst>
              <a:ext uri="{FF2B5EF4-FFF2-40B4-BE49-F238E27FC236}">
                <a16:creationId xmlns:a16="http://schemas.microsoft.com/office/drawing/2014/main" id="{72173B00-8B96-4522-AB87-66A8FADCEAC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5847" y="152961"/>
            <a:ext cx="4616605" cy="3075454"/>
          </a:xfrm>
        </p:spPr>
      </p:pic>
      <p:pic>
        <p:nvPicPr>
          <p:cNvPr id="7" name="Рисунок 6">
            <a:extLst>
              <a:ext uri="{FF2B5EF4-FFF2-40B4-BE49-F238E27FC236}">
                <a16:creationId xmlns:a16="http://schemas.microsoft.com/office/drawing/2014/main" id="{FA67F4A8-22DD-43B8-8443-D5266E2D20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2452" y="152961"/>
            <a:ext cx="3652100" cy="3075453"/>
          </a:xfrm>
          <a:prstGeom prst="rect">
            <a:avLst/>
          </a:prstGeom>
        </p:spPr>
      </p:pic>
      <p:pic>
        <p:nvPicPr>
          <p:cNvPr id="9" name="Рисунок 8">
            <a:extLst>
              <a:ext uri="{FF2B5EF4-FFF2-40B4-BE49-F238E27FC236}">
                <a16:creationId xmlns:a16="http://schemas.microsoft.com/office/drawing/2014/main" id="{42DC6124-FA9F-4CA0-B96F-459F589E1E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7291" y="3228414"/>
            <a:ext cx="4134522" cy="3252683"/>
          </a:xfrm>
          <a:prstGeom prst="rect">
            <a:avLst/>
          </a:prstGeom>
        </p:spPr>
      </p:pic>
      <p:pic>
        <p:nvPicPr>
          <p:cNvPr id="11" name="Рисунок 10">
            <a:extLst>
              <a:ext uri="{FF2B5EF4-FFF2-40B4-BE49-F238E27FC236}">
                <a16:creationId xmlns:a16="http://schemas.microsoft.com/office/drawing/2014/main" id="{D32763BE-36A9-41EA-868F-C37037769E1B}"/>
              </a:ext>
            </a:extLst>
          </p:cNvPr>
          <p:cNvPicPr>
            <a:picLocks noChangeAspect="1"/>
          </p:cNvPicPr>
          <p:nvPr/>
        </p:nvPicPr>
        <p:blipFill rotWithShape="1">
          <a:blip r:embed="rId5">
            <a:extLst>
              <a:ext uri="{28A0092B-C50C-407E-A947-70E740481C1C}">
                <a14:useLocalDpi xmlns:a14="http://schemas.microsoft.com/office/drawing/2010/main" val="0"/>
              </a:ext>
            </a:extLst>
          </a:blip>
          <a:srcRect l="13320" b="12941"/>
          <a:stretch/>
        </p:blipFill>
        <p:spPr>
          <a:xfrm>
            <a:off x="1346819" y="3228412"/>
            <a:ext cx="5020472" cy="3252682"/>
          </a:xfrm>
          <a:prstGeom prst="rect">
            <a:avLst/>
          </a:prstGeom>
        </p:spPr>
      </p:pic>
      <p:pic>
        <p:nvPicPr>
          <p:cNvPr id="13" name="Рисунок 12">
            <a:extLst>
              <a:ext uri="{FF2B5EF4-FFF2-40B4-BE49-F238E27FC236}">
                <a16:creationId xmlns:a16="http://schemas.microsoft.com/office/drawing/2014/main" id="{0461AAEF-5944-4B27-821F-5E109D964D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34552" y="152959"/>
            <a:ext cx="3422309" cy="3075453"/>
          </a:xfrm>
          <a:prstGeom prst="rect">
            <a:avLst/>
          </a:prstGeom>
        </p:spPr>
      </p:pic>
    </p:spTree>
    <p:extLst>
      <p:ext uri="{BB962C8B-B14F-4D97-AF65-F5344CB8AC3E}">
        <p14:creationId xmlns:p14="http://schemas.microsoft.com/office/powerpoint/2010/main" val="13022107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D673811-37A5-420D-8731-A3560A10D6C9}"/>
              </a:ext>
            </a:extLst>
          </p:cNvPr>
          <p:cNvSpPr>
            <a:spLocks noGrp="1"/>
          </p:cNvSpPr>
          <p:nvPr>
            <p:ph type="title"/>
          </p:nvPr>
        </p:nvSpPr>
        <p:spPr>
          <a:xfrm>
            <a:off x="838200" y="365125"/>
            <a:ext cx="2658035" cy="1893981"/>
          </a:xfrm>
        </p:spPr>
        <p:txBody>
          <a:bodyPr/>
          <a:lstStyle/>
          <a:p>
            <a:br>
              <a:rPr lang="ru-RU" dirty="0"/>
            </a:br>
            <a:endParaRPr lang="ru-RU" dirty="0"/>
          </a:p>
        </p:txBody>
      </p:sp>
      <p:pic>
        <p:nvPicPr>
          <p:cNvPr id="5" name="Объект 4">
            <a:extLst>
              <a:ext uri="{FF2B5EF4-FFF2-40B4-BE49-F238E27FC236}">
                <a16:creationId xmlns:a16="http://schemas.microsoft.com/office/drawing/2014/main" id="{C1C237FB-5E0E-4E04-97BC-74310158BD0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52437" y="861384"/>
            <a:ext cx="7867460" cy="3540357"/>
          </a:xfrm>
        </p:spPr>
      </p:pic>
      <p:pic>
        <p:nvPicPr>
          <p:cNvPr id="3" name="Рисунок 2">
            <a:extLst>
              <a:ext uri="{FF2B5EF4-FFF2-40B4-BE49-F238E27FC236}">
                <a16:creationId xmlns:a16="http://schemas.microsoft.com/office/drawing/2014/main" id="{9D97F16A-9DCD-4027-A9CA-E1199EA85717}"/>
              </a:ext>
            </a:extLst>
          </p:cNvPr>
          <p:cNvPicPr>
            <a:picLocks noChangeAspect="1"/>
          </p:cNvPicPr>
          <p:nvPr/>
        </p:nvPicPr>
        <p:blipFill rotWithShape="1">
          <a:blip r:embed="rId3"/>
          <a:srcRect l="15074" t="7189" r="11984" b="19869"/>
          <a:stretch/>
        </p:blipFill>
        <p:spPr>
          <a:xfrm>
            <a:off x="838200" y="3715871"/>
            <a:ext cx="5073191" cy="2853671"/>
          </a:xfrm>
          <a:prstGeom prst="rect">
            <a:avLst/>
          </a:prstGeom>
        </p:spPr>
      </p:pic>
      <p:sp>
        <p:nvSpPr>
          <p:cNvPr id="6" name="Заголовок 1">
            <a:extLst>
              <a:ext uri="{FF2B5EF4-FFF2-40B4-BE49-F238E27FC236}">
                <a16:creationId xmlns:a16="http://schemas.microsoft.com/office/drawing/2014/main" id="{C7AA2B7C-77BC-440A-83EF-9372B349D383}"/>
              </a:ext>
            </a:extLst>
          </p:cNvPr>
          <p:cNvSpPr txBox="1">
            <a:spLocks/>
          </p:cNvSpPr>
          <p:nvPr/>
        </p:nvSpPr>
        <p:spPr>
          <a:xfrm>
            <a:off x="251012" y="125506"/>
            <a:ext cx="3854823" cy="337969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g-Cyrl-TJ" sz="1800" dirty="0">
                <a:latin typeface="Times New Roman Tj" panose="02020603050405020304" pitchFamily="18" charset="-52"/>
              </a:rPr>
              <a:t>Кафедраи физиологияи одам ва ҳайвонот ба номи академик Сафаров Ҳ.М</a:t>
            </a:r>
            <a:r>
              <a:rPr lang="tg-Cyrl-TJ" sz="1800" dirty="0"/>
              <a:t>.</a:t>
            </a:r>
            <a:r>
              <a:rPr lang="tg-Cyrl-TJ" sz="1800" dirty="0">
                <a:latin typeface="Times New Roman Tj" panose="02020603050405020304" pitchFamily="18" charset="-52"/>
              </a:rPr>
              <a:t>10.05.2024 конференсияи ҷумҳуриявии илмӣ-амалӣ (бо иштироки байналмилалӣ) дар мавзӯи «Ҷанбаҳои экологӣ-физиологии фаъолияти системаҳои зинда бо таъсири омилҳои гуногуни муҳит» бахшида ба 70-солагии д.и.б., профессор Устоев М.Б. </a:t>
            </a:r>
            <a:endParaRPr lang="ru-RU" sz="1800" dirty="0">
              <a:latin typeface="Times New Roman Tj" panose="02020603050405020304" pitchFamily="18" charset="-52"/>
            </a:endParaRPr>
          </a:p>
        </p:txBody>
      </p:sp>
    </p:spTree>
    <p:extLst>
      <p:ext uri="{BB962C8B-B14F-4D97-AF65-F5344CB8AC3E}">
        <p14:creationId xmlns:p14="http://schemas.microsoft.com/office/powerpoint/2010/main" val="23035950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D673811-37A5-420D-8731-A3560A10D6C9}"/>
              </a:ext>
            </a:extLst>
          </p:cNvPr>
          <p:cNvSpPr>
            <a:spLocks noGrp="1"/>
          </p:cNvSpPr>
          <p:nvPr>
            <p:ph type="title"/>
          </p:nvPr>
        </p:nvSpPr>
        <p:spPr/>
        <p:txBody>
          <a:bodyPr/>
          <a:lstStyle/>
          <a:p>
            <a:br>
              <a:rPr lang="ru-RU" dirty="0"/>
            </a:br>
            <a:endParaRPr lang="ru-RU" dirty="0"/>
          </a:p>
        </p:txBody>
      </p:sp>
      <p:pic>
        <p:nvPicPr>
          <p:cNvPr id="6" name="Объект 4">
            <a:extLst>
              <a:ext uri="{FF2B5EF4-FFF2-40B4-BE49-F238E27FC236}">
                <a16:creationId xmlns:a16="http://schemas.microsoft.com/office/drawing/2014/main" id="{9A263A1A-F029-4475-9458-D79449B8CC6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52500" y="1078706"/>
            <a:ext cx="10287000" cy="4629150"/>
          </a:xfrm>
        </p:spPr>
      </p:pic>
    </p:spTree>
    <p:extLst>
      <p:ext uri="{BB962C8B-B14F-4D97-AF65-F5344CB8AC3E}">
        <p14:creationId xmlns:p14="http://schemas.microsoft.com/office/powerpoint/2010/main" val="20015597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6935A13-5DCB-466B-BF44-7E1CA4507AD2}"/>
              </a:ext>
            </a:extLst>
          </p:cNvPr>
          <p:cNvSpPr>
            <a:spLocks noGrp="1"/>
          </p:cNvSpPr>
          <p:nvPr>
            <p:ph type="title"/>
          </p:nvPr>
        </p:nvSpPr>
        <p:spPr>
          <a:xfrm>
            <a:off x="1783978" y="365126"/>
            <a:ext cx="6893858" cy="988545"/>
          </a:xfrm>
        </p:spPr>
        <p:txBody>
          <a:bodyPr>
            <a:noAutofit/>
          </a:bodyPr>
          <a:lstStyle/>
          <a:p>
            <a:pPr algn="ctr"/>
            <a:r>
              <a:rPr lang="tg-Cyrl-TJ" sz="2400" b="1" dirty="0">
                <a:latin typeface="Times New Roman Tj" panose="02020603050405020304" pitchFamily="18" charset="-52"/>
              </a:rPr>
              <a:t> “Семинари илм</a:t>
            </a:r>
            <a:r>
              <a:rPr lang="tt-RU" sz="2400" b="1" dirty="0">
                <a:latin typeface="Times New Roman Tj" panose="02020603050405020304" pitchFamily="18" charset="-52"/>
              </a:rPr>
              <a:t>ӣ”</a:t>
            </a:r>
            <a:br>
              <a:rPr lang="tt-RU" sz="2400" b="1" dirty="0">
                <a:latin typeface="Times New Roman Tj" panose="02020603050405020304" pitchFamily="18" charset="-52"/>
              </a:rPr>
            </a:br>
            <a:r>
              <a:rPr lang="tg-Cyrl-TJ" sz="2400" b="1" dirty="0">
                <a:latin typeface="Times New Roman Tj" panose="02020603050405020304" pitchFamily="18" charset="-52"/>
              </a:rPr>
              <a:t> </a:t>
            </a:r>
            <a:r>
              <a:rPr lang="tt-RU" sz="2400" b="1" dirty="0">
                <a:latin typeface="Times New Roman Tj" panose="02020603050405020304" pitchFamily="18" charset="-52"/>
              </a:rPr>
              <a:t>бахшида ба 50-солагии кфаедраи биохимия 23.10. 2024</a:t>
            </a:r>
            <a:endParaRPr lang="ru-RU" sz="2400" b="1" dirty="0">
              <a:latin typeface="Times New Roman Tj" panose="02020603050405020304" pitchFamily="18" charset="-52"/>
            </a:endParaRPr>
          </a:p>
        </p:txBody>
      </p:sp>
      <p:pic>
        <p:nvPicPr>
          <p:cNvPr id="10" name="Объект 4">
            <a:extLst>
              <a:ext uri="{FF2B5EF4-FFF2-40B4-BE49-F238E27FC236}">
                <a16:creationId xmlns:a16="http://schemas.microsoft.com/office/drawing/2014/main" id="{2E280A14-E51C-4E9C-AB41-29205DBC66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623" y="1558879"/>
            <a:ext cx="6893859" cy="4187498"/>
          </a:xfrm>
          <a:prstGeom prst="rect">
            <a:avLst/>
          </a:prstGeom>
        </p:spPr>
      </p:pic>
      <p:pic>
        <p:nvPicPr>
          <p:cNvPr id="11" name="Объект 4">
            <a:extLst>
              <a:ext uri="{FF2B5EF4-FFF2-40B4-BE49-F238E27FC236}">
                <a16:creationId xmlns:a16="http://schemas.microsoft.com/office/drawing/2014/main" id="{0F2BEA2C-5909-45F3-8993-8693B951B4BC}"/>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3578" t="2546" r="16045"/>
          <a:stretch/>
        </p:blipFill>
        <p:spPr>
          <a:xfrm>
            <a:off x="7052482" y="1963271"/>
            <a:ext cx="4969189" cy="4646145"/>
          </a:xfrm>
        </p:spPr>
      </p:pic>
    </p:spTree>
    <p:extLst>
      <p:ext uri="{BB962C8B-B14F-4D97-AF65-F5344CB8AC3E}">
        <p14:creationId xmlns:p14="http://schemas.microsoft.com/office/powerpoint/2010/main" val="39078595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B92F4B3F-9A91-49B3-962C-FD91FAEF0744}"/>
              </a:ext>
            </a:extLst>
          </p:cNvPr>
          <p:cNvPicPr>
            <a:picLocks noChangeAspect="1"/>
          </p:cNvPicPr>
          <p:nvPr/>
        </p:nvPicPr>
        <p:blipFill rotWithShape="1">
          <a:blip r:embed="rId2">
            <a:extLst>
              <a:ext uri="{28A0092B-C50C-407E-A947-70E740481C1C}">
                <a14:useLocalDpi xmlns:a14="http://schemas.microsoft.com/office/drawing/2010/main" val="0"/>
              </a:ext>
            </a:extLst>
          </a:blip>
          <a:srcRect l="20294" r="-98" b="23398"/>
          <a:stretch/>
        </p:blipFill>
        <p:spPr>
          <a:xfrm>
            <a:off x="339616" y="3730142"/>
            <a:ext cx="3644001" cy="2623323"/>
          </a:xfrm>
          <a:prstGeom prst="rect">
            <a:avLst/>
          </a:prstGeom>
        </p:spPr>
      </p:pic>
      <p:pic>
        <p:nvPicPr>
          <p:cNvPr id="4" name="Рисунок 3">
            <a:extLst>
              <a:ext uri="{FF2B5EF4-FFF2-40B4-BE49-F238E27FC236}">
                <a16:creationId xmlns:a16="http://schemas.microsoft.com/office/drawing/2014/main" id="{5FC08F02-569E-4E4B-A42B-7B3416D0912E}"/>
              </a:ext>
            </a:extLst>
          </p:cNvPr>
          <p:cNvPicPr>
            <a:picLocks noChangeAspect="1"/>
          </p:cNvPicPr>
          <p:nvPr/>
        </p:nvPicPr>
        <p:blipFill rotWithShape="1">
          <a:blip r:embed="rId3">
            <a:extLst>
              <a:ext uri="{28A0092B-C50C-407E-A947-70E740481C1C}">
                <a14:useLocalDpi xmlns:a14="http://schemas.microsoft.com/office/drawing/2010/main" val="0"/>
              </a:ext>
            </a:extLst>
          </a:blip>
          <a:srcRect l="3814" t="18271" r="7959"/>
          <a:stretch/>
        </p:blipFill>
        <p:spPr>
          <a:xfrm>
            <a:off x="339615" y="1103836"/>
            <a:ext cx="3644001" cy="2626306"/>
          </a:xfrm>
          <a:prstGeom prst="rect">
            <a:avLst/>
          </a:prstGeom>
        </p:spPr>
      </p:pic>
      <p:pic>
        <p:nvPicPr>
          <p:cNvPr id="8" name="Рисунок 7">
            <a:extLst>
              <a:ext uri="{FF2B5EF4-FFF2-40B4-BE49-F238E27FC236}">
                <a16:creationId xmlns:a16="http://schemas.microsoft.com/office/drawing/2014/main" id="{C0692D47-5545-47D8-B6E1-97ADED24018A}"/>
              </a:ext>
            </a:extLst>
          </p:cNvPr>
          <p:cNvPicPr>
            <a:picLocks noChangeAspect="1"/>
          </p:cNvPicPr>
          <p:nvPr/>
        </p:nvPicPr>
        <p:blipFill rotWithShape="1">
          <a:blip r:embed="rId4">
            <a:extLst>
              <a:ext uri="{28A0092B-C50C-407E-A947-70E740481C1C}">
                <a14:useLocalDpi xmlns:a14="http://schemas.microsoft.com/office/drawing/2010/main" val="0"/>
              </a:ext>
            </a:extLst>
          </a:blip>
          <a:srcRect r="17370" b="10454"/>
          <a:stretch/>
        </p:blipFill>
        <p:spPr>
          <a:xfrm>
            <a:off x="8208386" y="1086731"/>
            <a:ext cx="3863276" cy="3215067"/>
          </a:xfrm>
          <a:prstGeom prst="rect">
            <a:avLst/>
          </a:prstGeom>
        </p:spPr>
      </p:pic>
      <p:pic>
        <p:nvPicPr>
          <p:cNvPr id="10" name="Объект 4">
            <a:extLst>
              <a:ext uri="{FF2B5EF4-FFF2-40B4-BE49-F238E27FC236}">
                <a16:creationId xmlns:a16="http://schemas.microsoft.com/office/drawing/2014/main" id="{05EAC063-7326-4C30-ABB8-8CBF2D2AB472}"/>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3983617" y="2262107"/>
            <a:ext cx="4833112" cy="3359378"/>
          </a:xfrm>
        </p:spPr>
      </p:pic>
    </p:spTree>
    <p:extLst>
      <p:ext uri="{BB962C8B-B14F-4D97-AF65-F5344CB8AC3E}">
        <p14:creationId xmlns:p14="http://schemas.microsoft.com/office/powerpoint/2010/main" val="20982330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6E9ADC4-4292-4280-B639-B1DDE5E76362}"/>
              </a:ext>
            </a:extLst>
          </p:cNvPr>
          <p:cNvSpPr>
            <a:spLocks noGrp="1"/>
          </p:cNvSpPr>
          <p:nvPr>
            <p:ph type="title"/>
          </p:nvPr>
        </p:nvSpPr>
        <p:spPr/>
        <p:txBody>
          <a:bodyPr/>
          <a:lstStyle/>
          <a:p>
            <a:br>
              <a:rPr lang="ru-RU" dirty="0"/>
            </a:br>
            <a:endParaRPr lang="ru-RU" dirty="0"/>
          </a:p>
        </p:txBody>
      </p:sp>
      <p:pic>
        <p:nvPicPr>
          <p:cNvPr id="9" name="Объект 8">
            <a:extLst>
              <a:ext uri="{FF2B5EF4-FFF2-40B4-BE49-F238E27FC236}">
                <a16:creationId xmlns:a16="http://schemas.microsoft.com/office/drawing/2014/main" id="{57005368-22DB-4FCC-8483-5A739460A4E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54368" y="1776364"/>
            <a:ext cx="6094197" cy="4570648"/>
          </a:xfrm>
        </p:spPr>
      </p:pic>
      <p:pic>
        <p:nvPicPr>
          <p:cNvPr id="11" name="Рисунок 10">
            <a:extLst>
              <a:ext uri="{FF2B5EF4-FFF2-40B4-BE49-F238E27FC236}">
                <a16:creationId xmlns:a16="http://schemas.microsoft.com/office/drawing/2014/main" id="{A9974D82-B4C8-4280-B604-9355CEB04851}"/>
              </a:ext>
            </a:extLst>
          </p:cNvPr>
          <p:cNvPicPr>
            <a:picLocks noChangeAspect="1"/>
          </p:cNvPicPr>
          <p:nvPr/>
        </p:nvPicPr>
        <p:blipFill rotWithShape="1">
          <a:blip r:embed="rId3">
            <a:extLst>
              <a:ext uri="{28A0092B-C50C-407E-A947-70E740481C1C}">
                <a14:useLocalDpi xmlns:a14="http://schemas.microsoft.com/office/drawing/2010/main" val="0"/>
              </a:ext>
            </a:extLst>
          </a:blip>
          <a:srcRect b="7664"/>
          <a:stretch/>
        </p:blipFill>
        <p:spPr>
          <a:xfrm>
            <a:off x="219715" y="224117"/>
            <a:ext cx="5734653" cy="3971365"/>
          </a:xfrm>
          <a:prstGeom prst="rect">
            <a:avLst/>
          </a:prstGeom>
        </p:spPr>
      </p:pic>
    </p:spTree>
    <p:extLst>
      <p:ext uri="{BB962C8B-B14F-4D97-AF65-F5344CB8AC3E}">
        <p14:creationId xmlns:p14="http://schemas.microsoft.com/office/powerpoint/2010/main" val="32622687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BA22EE5-C496-405F-936D-E5FBDB550508}"/>
              </a:ext>
            </a:extLst>
          </p:cNvPr>
          <p:cNvSpPr>
            <a:spLocks noGrp="1"/>
          </p:cNvSpPr>
          <p:nvPr>
            <p:ph type="title"/>
          </p:nvPr>
        </p:nvSpPr>
        <p:spPr>
          <a:xfrm>
            <a:off x="838200" y="365126"/>
            <a:ext cx="10515600" cy="827180"/>
          </a:xfrm>
        </p:spPr>
        <p:txBody>
          <a:bodyPr>
            <a:normAutofit fontScale="90000"/>
          </a:bodyPr>
          <a:lstStyle/>
          <a:p>
            <a:br>
              <a:rPr lang="ru-RU" sz="2700" b="1" dirty="0">
                <a:latin typeface="Times New Roman Tj" panose="02020603050405020304" pitchFamily="18" charset="-52"/>
              </a:rPr>
            </a:br>
            <a:r>
              <a:rPr lang="ru-RU" sz="2700" b="1" dirty="0" err="1">
                <a:latin typeface="Times New Roman Tj" panose="02020603050405020304" pitchFamily="18" charset="-52"/>
              </a:rPr>
              <a:t>Љадвали</a:t>
            </a:r>
            <a:r>
              <a:rPr lang="ru-RU" sz="2700" b="1" dirty="0">
                <a:latin typeface="Times New Roman Tj" panose="02020603050405020304" pitchFamily="18" charset="-52"/>
              </a:rPr>
              <a:t> 6. </a:t>
            </a:r>
            <a:r>
              <a:rPr lang="ru-RU" sz="2700" b="1" dirty="0" err="1">
                <a:latin typeface="Times New Roman Tj" panose="02020603050405020304" pitchFamily="18" charset="-52"/>
              </a:rPr>
              <a:t>Шумораи</a:t>
            </a:r>
            <a:r>
              <a:rPr lang="ru-RU" sz="2700" b="1" dirty="0">
                <a:latin typeface="Times New Roman Tj" panose="02020603050405020304" pitchFamily="18" charset="-52"/>
              </a:rPr>
              <a:t> </a:t>
            </a:r>
            <a:r>
              <a:rPr lang="ru-RU" sz="2700" b="1" dirty="0" err="1">
                <a:latin typeface="Times New Roman Tj" panose="02020603050405020304" pitchFamily="18" charset="-52"/>
              </a:rPr>
              <a:t>докторони</a:t>
            </a:r>
            <a:r>
              <a:rPr lang="ru-RU" sz="2700" b="1" dirty="0">
                <a:latin typeface="Times New Roman Tj" panose="02020603050405020304" pitchFamily="18" charset="-52"/>
              </a:rPr>
              <a:t> </a:t>
            </a:r>
            <a:r>
              <a:rPr lang="en-US" sz="2700" b="1" dirty="0"/>
              <a:t>PhD</a:t>
            </a:r>
            <a:r>
              <a:rPr lang="ru-RU" sz="2700" b="1" dirty="0">
                <a:latin typeface="Times New Roman Tj" panose="02020603050405020304" pitchFamily="18" charset="-52"/>
              </a:rPr>
              <a:t>-и </a:t>
            </a:r>
            <a:r>
              <a:rPr lang="ru-RU" sz="2700" b="1" dirty="0" err="1">
                <a:latin typeface="Times New Roman Tj" panose="02020603050405020304" pitchFamily="18" charset="-52"/>
              </a:rPr>
              <a:t>факултети</a:t>
            </a:r>
            <a:r>
              <a:rPr lang="ru-RU" sz="2700" b="1" dirty="0">
                <a:latin typeface="Times New Roman Tj" panose="02020603050405020304" pitchFamily="18" charset="-52"/>
              </a:rPr>
              <a:t> биология  аз </a:t>
            </a:r>
            <a:r>
              <a:rPr lang="ru-RU" sz="2700" b="1" dirty="0" err="1">
                <a:latin typeface="Times New Roman Tj" panose="02020603050405020304" pitchFamily="18" charset="-52"/>
              </a:rPr>
              <a:t>рўйи</a:t>
            </a:r>
            <a:r>
              <a:rPr lang="ru-RU" sz="2700" b="1" dirty="0">
                <a:latin typeface="Times New Roman Tj" panose="02020603050405020304" pitchFamily="18" charset="-52"/>
              </a:rPr>
              <a:t> </a:t>
            </a:r>
            <a:r>
              <a:rPr lang="ru-RU" sz="2700" b="1" dirty="0" err="1">
                <a:latin typeface="Times New Roman Tj" panose="02020603050405020304" pitchFamily="18" charset="-52"/>
              </a:rPr>
              <a:t>ихтисос</a:t>
            </a:r>
            <a:br>
              <a:rPr lang="ru-RU" dirty="0"/>
            </a:br>
            <a:endParaRPr lang="ru-RU" dirty="0"/>
          </a:p>
        </p:txBody>
      </p:sp>
      <p:graphicFrame>
        <p:nvGraphicFramePr>
          <p:cNvPr id="4" name="Объект 3">
            <a:extLst>
              <a:ext uri="{FF2B5EF4-FFF2-40B4-BE49-F238E27FC236}">
                <a16:creationId xmlns:a16="http://schemas.microsoft.com/office/drawing/2014/main" id="{C27B80E8-A6B5-4144-BBC0-75955C008097}"/>
              </a:ext>
            </a:extLst>
          </p:cNvPr>
          <p:cNvGraphicFramePr>
            <a:graphicFrameLocks noGrp="1"/>
          </p:cNvGraphicFramePr>
          <p:nvPr>
            <p:ph idx="1"/>
            <p:extLst>
              <p:ext uri="{D42A27DB-BD31-4B8C-83A1-F6EECF244321}">
                <p14:modId xmlns:p14="http://schemas.microsoft.com/office/powerpoint/2010/main" val="3097459710"/>
              </p:ext>
            </p:extLst>
          </p:nvPr>
        </p:nvGraphicFramePr>
        <p:xfrm>
          <a:off x="986117" y="1362636"/>
          <a:ext cx="10515599" cy="4823610"/>
        </p:xfrm>
        <a:graphic>
          <a:graphicData uri="http://schemas.openxmlformats.org/drawingml/2006/table">
            <a:tbl>
              <a:tblPr firstRow="1" firstCol="1" lastRow="1" lastCol="1" bandRow="1" bandCol="1">
                <a:tableStyleId>{5C22544A-7EE6-4342-B048-85BDC9FD1C3A}</a:tableStyleId>
              </a:tblPr>
              <a:tblGrid>
                <a:gridCol w="969892">
                  <a:extLst>
                    <a:ext uri="{9D8B030D-6E8A-4147-A177-3AD203B41FA5}">
                      <a16:colId xmlns:a16="http://schemas.microsoft.com/office/drawing/2014/main" val="720262355"/>
                    </a:ext>
                  </a:extLst>
                </a:gridCol>
                <a:gridCol w="3488101">
                  <a:extLst>
                    <a:ext uri="{9D8B030D-6E8A-4147-A177-3AD203B41FA5}">
                      <a16:colId xmlns:a16="http://schemas.microsoft.com/office/drawing/2014/main" val="672385081"/>
                    </a:ext>
                  </a:extLst>
                </a:gridCol>
                <a:gridCol w="849752">
                  <a:extLst>
                    <a:ext uri="{9D8B030D-6E8A-4147-A177-3AD203B41FA5}">
                      <a16:colId xmlns:a16="http://schemas.microsoft.com/office/drawing/2014/main" val="2598992892"/>
                    </a:ext>
                  </a:extLst>
                </a:gridCol>
                <a:gridCol w="971242">
                  <a:extLst>
                    <a:ext uri="{9D8B030D-6E8A-4147-A177-3AD203B41FA5}">
                      <a16:colId xmlns:a16="http://schemas.microsoft.com/office/drawing/2014/main" val="2692768814"/>
                    </a:ext>
                  </a:extLst>
                </a:gridCol>
                <a:gridCol w="1114330">
                  <a:extLst>
                    <a:ext uri="{9D8B030D-6E8A-4147-A177-3AD203B41FA5}">
                      <a16:colId xmlns:a16="http://schemas.microsoft.com/office/drawing/2014/main" val="2797314763"/>
                    </a:ext>
                  </a:extLst>
                </a:gridCol>
                <a:gridCol w="970565">
                  <a:extLst>
                    <a:ext uri="{9D8B030D-6E8A-4147-A177-3AD203B41FA5}">
                      <a16:colId xmlns:a16="http://schemas.microsoft.com/office/drawing/2014/main" val="4104157814"/>
                    </a:ext>
                  </a:extLst>
                </a:gridCol>
                <a:gridCol w="1114330">
                  <a:extLst>
                    <a:ext uri="{9D8B030D-6E8A-4147-A177-3AD203B41FA5}">
                      <a16:colId xmlns:a16="http://schemas.microsoft.com/office/drawing/2014/main" val="3157480751"/>
                    </a:ext>
                  </a:extLst>
                </a:gridCol>
                <a:gridCol w="1037387">
                  <a:extLst>
                    <a:ext uri="{9D8B030D-6E8A-4147-A177-3AD203B41FA5}">
                      <a16:colId xmlns:a16="http://schemas.microsoft.com/office/drawing/2014/main" val="4087694898"/>
                    </a:ext>
                  </a:extLst>
                </a:gridCol>
              </a:tblGrid>
              <a:tr h="390178">
                <a:tc rowSpan="3">
                  <a:txBody>
                    <a:bodyPr/>
                    <a:lstStyle/>
                    <a:p>
                      <a:pPr algn="ctr">
                        <a:lnSpc>
                          <a:spcPct val="115000"/>
                        </a:lnSpc>
                        <a:spcAft>
                          <a:spcPts val="0"/>
                        </a:spcAft>
                      </a:pPr>
                      <a:r>
                        <a:rPr lang="ru-RU" sz="1800">
                          <a:effectLst/>
                          <a:latin typeface="Times New Roman Tj" panose="02020603050405020304" pitchFamily="18" charset="-52"/>
                        </a:rPr>
                        <a:t>№</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rowSpan="3">
                  <a:txBody>
                    <a:bodyPr/>
                    <a:lstStyle/>
                    <a:p>
                      <a:pPr algn="ctr">
                        <a:lnSpc>
                          <a:spcPct val="115000"/>
                        </a:lnSpc>
                        <a:spcAft>
                          <a:spcPts val="0"/>
                        </a:spcAft>
                      </a:pPr>
                      <a:r>
                        <a:rPr lang="ru-RU" sz="1800">
                          <a:effectLst/>
                          <a:latin typeface="Times New Roman Tj" panose="02020603050405020304" pitchFamily="18" charset="-52"/>
                        </a:rPr>
                        <a:t>Ихтисос</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gridSpan="3">
                  <a:txBody>
                    <a:bodyPr/>
                    <a:lstStyle/>
                    <a:p>
                      <a:pPr algn="ctr">
                        <a:lnSpc>
                          <a:spcPct val="115000"/>
                        </a:lnSpc>
                        <a:spcAft>
                          <a:spcPts val="0"/>
                        </a:spcAft>
                      </a:pPr>
                      <a:r>
                        <a:rPr lang="ru-RU" sz="1800">
                          <a:effectLst/>
                          <a:latin typeface="Times New Roman Tj" panose="02020603050405020304" pitchFamily="18" charset="-52"/>
                        </a:rPr>
                        <a:t>То сентябри соли 2024</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hMerge="1">
                  <a:txBody>
                    <a:bodyPr/>
                    <a:lstStyle/>
                    <a:p>
                      <a:endParaRPr lang="ru-RU"/>
                    </a:p>
                  </a:txBody>
                  <a:tcPr/>
                </a:tc>
                <a:tc hMerge="1">
                  <a:txBody>
                    <a:bodyPr/>
                    <a:lstStyle/>
                    <a:p>
                      <a:endParaRPr lang="ru-RU"/>
                    </a:p>
                  </a:txBody>
                  <a:tcPr/>
                </a:tc>
                <a:tc gridSpan="3">
                  <a:txBody>
                    <a:bodyPr/>
                    <a:lstStyle/>
                    <a:p>
                      <a:pPr algn="ctr">
                        <a:lnSpc>
                          <a:spcPct val="115000"/>
                        </a:lnSpc>
                        <a:spcAft>
                          <a:spcPts val="0"/>
                        </a:spcAft>
                      </a:pPr>
                      <a:r>
                        <a:rPr lang="ru-RU" sz="1800">
                          <a:effectLst/>
                          <a:latin typeface="Times New Roman Tj" panose="02020603050405020304" pitchFamily="18" charset="-52"/>
                        </a:rPr>
                        <a:t>Аз 1 сентябри соли 2024</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604885938"/>
                  </a:ext>
                </a:extLst>
              </a:tr>
              <a:tr h="390178">
                <a:tc vMerge="1">
                  <a:txBody>
                    <a:bodyPr/>
                    <a:lstStyle/>
                    <a:p>
                      <a:endParaRPr lang="ru-RU"/>
                    </a:p>
                  </a:txBody>
                  <a:tcPr/>
                </a:tc>
                <a:tc vMerge="1">
                  <a:txBody>
                    <a:bodyPr/>
                    <a:lstStyle/>
                    <a:p>
                      <a:endParaRPr lang="ru-RU"/>
                    </a:p>
                  </a:txBody>
                  <a:tcPr/>
                </a:tc>
                <a:tc rowSpan="2">
                  <a:txBody>
                    <a:bodyPr/>
                    <a:lstStyle/>
                    <a:p>
                      <a:pPr algn="ctr">
                        <a:lnSpc>
                          <a:spcPct val="115000"/>
                        </a:lnSpc>
                        <a:spcAft>
                          <a:spcPts val="0"/>
                        </a:spcAft>
                      </a:pPr>
                      <a:r>
                        <a:rPr lang="ru-RU" sz="1800" dirty="0" err="1">
                          <a:effectLst/>
                          <a:latin typeface="Times New Roman Tj" panose="02020603050405020304" pitchFamily="18" charset="-52"/>
                        </a:rPr>
                        <a:t>Њамагї</a:t>
                      </a:r>
                      <a:endParaRPr lang="ru-RU" sz="1800" dirty="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gridSpan="2">
                  <a:txBody>
                    <a:bodyPr/>
                    <a:lstStyle/>
                    <a:p>
                      <a:pPr algn="ctr">
                        <a:lnSpc>
                          <a:spcPct val="115000"/>
                        </a:lnSpc>
                        <a:spcAft>
                          <a:spcPts val="0"/>
                        </a:spcAft>
                      </a:pPr>
                      <a:r>
                        <a:rPr lang="ru-RU" sz="1800">
                          <a:effectLst/>
                          <a:latin typeface="Times New Roman Tj" panose="02020603050405020304" pitchFamily="18" charset="-52"/>
                        </a:rPr>
                        <a:t>Аз он љумла</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hMerge="1">
                  <a:txBody>
                    <a:bodyPr/>
                    <a:lstStyle/>
                    <a:p>
                      <a:endParaRPr lang="ru-RU"/>
                    </a:p>
                  </a:txBody>
                  <a:tcPr/>
                </a:tc>
                <a:tc rowSpan="2">
                  <a:txBody>
                    <a:bodyPr/>
                    <a:lstStyle/>
                    <a:p>
                      <a:pPr algn="ctr">
                        <a:lnSpc>
                          <a:spcPct val="115000"/>
                        </a:lnSpc>
                        <a:spcAft>
                          <a:spcPts val="0"/>
                        </a:spcAft>
                      </a:pPr>
                      <a:r>
                        <a:rPr lang="ru-RU" sz="1800">
                          <a:effectLst/>
                          <a:latin typeface="Times New Roman Tj" panose="02020603050405020304" pitchFamily="18" charset="-52"/>
                        </a:rPr>
                        <a:t>Њамагї</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gridSpan="2">
                  <a:txBody>
                    <a:bodyPr/>
                    <a:lstStyle/>
                    <a:p>
                      <a:pPr algn="ctr">
                        <a:lnSpc>
                          <a:spcPct val="115000"/>
                        </a:lnSpc>
                        <a:spcAft>
                          <a:spcPts val="0"/>
                        </a:spcAft>
                      </a:pPr>
                      <a:r>
                        <a:rPr lang="ru-RU" sz="1800">
                          <a:effectLst/>
                          <a:latin typeface="Times New Roman Tj" panose="02020603050405020304" pitchFamily="18" charset="-52"/>
                        </a:rPr>
                        <a:t>Аз он љумла</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hMerge="1">
                  <a:txBody>
                    <a:bodyPr/>
                    <a:lstStyle/>
                    <a:p>
                      <a:endParaRPr lang="ru-RU"/>
                    </a:p>
                  </a:txBody>
                  <a:tcPr/>
                </a:tc>
                <a:extLst>
                  <a:ext uri="{0D108BD9-81ED-4DB2-BD59-A6C34878D82A}">
                    <a16:rowId xmlns:a16="http://schemas.microsoft.com/office/drawing/2014/main" val="83873364"/>
                  </a:ext>
                </a:extLst>
              </a:tr>
              <a:tr h="390178">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1800">
                          <a:effectLst/>
                          <a:latin typeface="Times New Roman Tj" panose="02020603050405020304" pitchFamily="18" charset="-52"/>
                        </a:rPr>
                        <a:t>рўзона</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800">
                          <a:effectLst/>
                          <a:latin typeface="Times New Roman Tj" panose="02020603050405020304" pitchFamily="18" charset="-52"/>
                        </a:rPr>
                        <a:t>ѓоибона</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vMerge="1">
                  <a:txBody>
                    <a:bodyPr/>
                    <a:lstStyle/>
                    <a:p>
                      <a:endParaRPr lang="ru-RU"/>
                    </a:p>
                  </a:txBody>
                  <a:tcPr/>
                </a:tc>
                <a:tc>
                  <a:txBody>
                    <a:bodyPr/>
                    <a:lstStyle/>
                    <a:p>
                      <a:pPr algn="ctr">
                        <a:lnSpc>
                          <a:spcPct val="115000"/>
                        </a:lnSpc>
                        <a:spcAft>
                          <a:spcPts val="0"/>
                        </a:spcAft>
                      </a:pPr>
                      <a:r>
                        <a:rPr lang="ru-RU" sz="1800">
                          <a:effectLst/>
                          <a:latin typeface="Times New Roman Tj" panose="02020603050405020304" pitchFamily="18" charset="-52"/>
                        </a:rPr>
                        <a:t>Рўзона</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800">
                          <a:effectLst/>
                          <a:latin typeface="Times New Roman Tj" panose="02020603050405020304" pitchFamily="18" charset="-52"/>
                        </a:rPr>
                        <a:t>ғоибона</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580384662"/>
                  </a:ext>
                </a:extLst>
              </a:tr>
              <a:tr h="390178">
                <a:tc>
                  <a:txBody>
                    <a:bodyPr/>
                    <a:lstStyle/>
                    <a:p>
                      <a:pPr algn="ctr">
                        <a:lnSpc>
                          <a:spcPct val="115000"/>
                        </a:lnSpc>
                        <a:spcAft>
                          <a:spcPts val="0"/>
                        </a:spcAft>
                      </a:pPr>
                      <a:r>
                        <a:rPr lang="ru-RU" sz="1800">
                          <a:effectLst/>
                          <a:latin typeface="Times New Roman Tj" panose="02020603050405020304" pitchFamily="18" charset="-52"/>
                        </a:rPr>
                        <a:t>1.</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tt-RU" sz="1800">
                          <a:effectLst/>
                          <a:latin typeface="Times New Roman Tj" panose="02020603050405020304" pitchFamily="18" charset="-52"/>
                        </a:rPr>
                        <a:t>Ботаника ва дендрология</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800">
                          <a:effectLst/>
                          <a:latin typeface="Times New Roman Tj" panose="02020603050405020304" pitchFamily="18" charset="-52"/>
                        </a:rPr>
                        <a:t>2</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800">
                          <a:effectLst/>
                          <a:latin typeface="Times New Roman Tj" panose="02020603050405020304" pitchFamily="18" charset="-52"/>
                        </a:rPr>
                        <a:t>2</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800">
                          <a:effectLst/>
                          <a:latin typeface="Times New Roman Tj" panose="02020603050405020304" pitchFamily="18" charset="-52"/>
                        </a:rPr>
                        <a:t>-</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800">
                          <a:effectLst/>
                          <a:latin typeface="Times New Roman Tj" panose="02020603050405020304" pitchFamily="18" charset="-52"/>
                        </a:rPr>
                        <a:t>2</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800">
                          <a:effectLst/>
                          <a:latin typeface="Times New Roman Tj" panose="02020603050405020304" pitchFamily="18" charset="-52"/>
                        </a:rPr>
                        <a:t>2</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800">
                          <a:effectLst/>
                          <a:latin typeface="Times New Roman Tj" panose="02020603050405020304" pitchFamily="18" charset="-52"/>
                        </a:rPr>
                        <a:t>-</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450711454"/>
                  </a:ext>
                </a:extLst>
              </a:tr>
              <a:tr h="390178">
                <a:tc>
                  <a:txBody>
                    <a:bodyPr/>
                    <a:lstStyle/>
                    <a:p>
                      <a:pPr algn="ctr">
                        <a:lnSpc>
                          <a:spcPct val="115000"/>
                        </a:lnSpc>
                        <a:spcAft>
                          <a:spcPts val="0"/>
                        </a:spcAft>
                      </a:pPr>
                      <a:r>
                        <a:rPr lang="ru-RU" sz="1800">
                          <a:effectLst/>
                          <a:latin typeface="Times New Roman Tj" panose="02020603050405020304" pitchFamily="18" charset="-52"/>
                        </a:rPr>
                        <a:t>2.</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tt-RU" sz="1800">
                          <a:effectLst/>
                          <a:latin typeface="Times New Roman Tj" panose="02020603050405020304" pitchFamily="18" charset="-52"/>
                        </a:rPr>
                        <a:t>Экология </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800">
                          <a:effectLst/>
                          <a:latin typeface="Times New Roman Tj" panose="02020603050405020304" pitchFamily="18" charset="-52"/>
                        </a:rPr>
                        <a:t>2</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800">
                          <a:effectLst/>
                          <a:latin typeface="Times New Roman Tj" panose="02020603050405020304" pitchFamily="18" charset="-52"/>
                        </a:rPr>
                        <a:t>2</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rPr>
                        <a:t>-</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800">
                          <a:effectLst/>
                          <a:latin typeface="Times New Roman Tj" panose="02020603050405020304" pitchFamily="18" charset="-52"/>
                        </a:rPr>
                        <a:t>2</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800">
                          <a:effectLst/>
                          <a:latin typeface="Times New Roman Tj" panose="02020603050405020304" pitchFamily="18" charset="-52"/>
                        </a:rPr>
                        <a:t>2</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rPr>
                        <a:t>-</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576973412"/>
                  </a:ext>
                </a:extLst>
              </a:tr>
              <a:tr h="390178">
                <a:tc>
                  <a:txBody>
                    <a:bodyPr/>
                    <a:lstStyle/>
                    <a:p>
                      <a:pPr algn="ctr">
                        <a:lnSpc>
                          <a:spcPct val="115000"/>
                        </a:lnSpc>
                        <a:spcAft>
                          <a:spcPts val="0"/>
                        </a:spcAft>
                      </a:pPr>
                      <a:r>
                        <a:rPr lang="ru-RU" sz="1800">
                          <a:effectLst/>
                          <a:latin typeface="Times New Roman Tj" panose="02020603050405020304" pitchFamily="18" charset="-52"/>
                        </a:rPr>
                        <a:t>3.</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tt-RU" sz="1800">
                          <a:effectLst/>
                          <a:latin typeface="Times New Roman Tj" panose="02020603050405020304" pitchFamily="18" charset="-52"/>
                        </a:rPr>
                        <a:t>Физиологияи растанињо</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rPr>
                        <a:t>1</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rPr>
                        <a:t>1</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rPr>
                        <a:t>-</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rPr>
                        <a:t>1</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rPr>
                        <a:t>1</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rPr>
                        <a:t>-</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385549541"/>
                  </a:ext>
                </a:extLst>
              </a:tr>
              <a:tr h="390178">
                <a:tc>
                  <a:txBody>
                    <a:bodyPr/>
                    <a:lstStyle/>
                    <a:p>
                      <a:pPr algn="ctr">
                        <a:lnSpc>
                          <a:spcPct val="115000"/>
                        </a:lnSpc>
                        <a:spcAft>
                          <a:spcPts val="0"/>
                        </a:spcAft>
                      </a:pPr>
                      <a:r>
                        <a:rPr lang="ru-RU" sz="1800">
                          <a:effectLst/>
                          <a:latin typeface="Times New Roman Tj" panose="02020603050405020304" pitchFamily="18" charset="-52"/>
                        </a:rPr>
                        <a:t>4.</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tt-RU" sz="1800">
                          <a:effectLst/>
                          <a:latin typeface="Times New Roman Tj" panose="02020603050405020304" pitchFamily="18" charset="-52"/>
                        </a:rPr>
                        <a:t>Биотехнология </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tg-Cyrl-TJ" sz="1800">
                          <a:effectLst/>
                          <a:latin typeface="Times New Roman Tj" panose="02020603050405020304" pitchFamily="18" charset="-52"/>
                        </a:rPr>
                        <a:t>-</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tg-Cyrl-TJ" sz="1800">
                          <a:effectLst/>
                          <a:latin typeface="Times New Roman Tj" panose="02020603050405020304" pitchFamily="18" charset="-52"/>
                        </a:rPr>
                        <a:t>-</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tg-Cyrl-TJ" sz="1800">
                          <a:effectLst/>
                          <a:latin typeface="Times New Roman Tj" panose="02020603050405020304" pitchFamily="18" charset="-52"/>
                        </a:rPr>
                        <a:t>-</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tg-Cyrl-TJ" sz="1800">
                          <a:effectLst/>
                          <a:latin typeface="Times New Roman Tj" panose="02020603050405020304" pitchFamily="18" charset="-52"/>
                        </a:rPr>
                        <a:t>-</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tg-Cyrl-TJ" sz="1800">
                          <a:effectLst/>
                          <a:latin typeface="Times New Roman Tj" panose="02020603050405020304" pitchFamily="18" charset="-52"/>
                        </a:rPr>
                        <a:t>-</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800">
                          <a:effectLst/>
                          <a:latin typeface="Times New Roman Tj" panose="02020603050405020304" pitchFamily="18" charset="-52"/>
                        </a:rPr>
                        <a:t>-</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655356420"/>
                  </a:ext>
                </a:extLst>
              </a:tr>
              <a:tr h="390178">
                <a:tc>
                  <a:txBody>
                    <a:bodyPr/>
                    <a:lstStyle/>
                    <a:p>
                      <a:pPr algn="ctr">
                        <a:lnSpc>
                          <a:spcPct val="115000"/>
                        </a:lnSpc>
                        <a:spcAft>
                          <a:spcPts val="0"/>
                        </a:spcAft>
                      </a:pPr>
                      <a:r>
                        <a:rPr lang="ru-RU" sz="1800">
                          <a:effectLst/>
                          <a:latin typeface="Times New Roman Tj" panose="02020603050405020304" pitchFamily="18" charset="-52"/>
                        </a:rPr>
                        <a:t>5.</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tt-RU" sz="1800">
                          <a:effectLst/>
                          <a:latin typeface="Times New Roman Tj" panose="02020603050405020304" pitchFamily="18" charset="-52"/>
                        </a:rPr>
                        <a:t>Биохимия</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800">
                          <a:effectLst/>
                          <a:latin typeface="Times New Roman Tj" panose="02020603050405020304" pitchFamily="18" charset="-52"/>
                        </a:rPr>
                        <a:t>2</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800">
                          <a:effectLst/>
                          <a:latin typeface="Times New Roman Tj" panose="02020603050405020304" pitchFamily="18" charset="-52"/>
                        </a:rPr>
                        <a:t>2</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800">
                          <a:effectLst/>
                          <a:latin typeface="Times New Roman Tj" panose="02020603050405020304" pitchFamily="18" charset="-52"/>
                        </a:rPr>
                        <a:t>-</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tg-Cyrl-TJ" sz="1800">
                          <a:effectLst/>
                          <a:latin typeface="Times New Roman Tj" panose="02020603050405020304" pitchFamily="18" charset="-52"/>
                        </a:rPr>
                        <a:t>2</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800">
                          <a:effectLst/>
                          <a:latin typeface="Times New Roman Tj" panose="02020603050405020304" pitchFamily="18" charset="-52"/>
                        </a:rPr>
                        <a:t>2</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tg-Cyrl-TJ" sz="1800">
                          <a:effectLst/>
                          <a:latin typeface="Times New Roman Tj" panose="02020603050405020304" pitchFamily="18" charset="-52"/>
                        </a:rPr>
                        <a:t>-</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862020262"/>
                  </a:ext>
                </a:extLst>
              </a:tr>
              <a:tr h="390178">
                <a:tc>
                  <a:txBody>
                    <a:bodyPr/>
                    <a:lstStyle/>
                    <a:p>
                      <a:pPr algn="ctr">
                        <a:lnSpc>
                          <a:spcPct val="115000"/>
                        </a:lnSpc>
                        <a:spcAft>
                          <a:spcPts val="0"/>
                        </a:spcAft>
                      </a:pPr>
                      <a:r>
                        <a:rPr lang="ru-RU" sz="1800">
                          <a:effectLst/>
                          <a:latin typeface="Times New Roman Tj" panose="02020603050405020304" pitchFamily="18" charset="-52"/>
                        </a:rPr>
                        <a:t>6.</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tt-RU" sz="1800">
                          <a:effectLst/>
                          <a:latin typeface="Times New Roman Tj" panose="02020603050405020304" pitchFamily="18" charset="-52"/>
                        </a:rPr>
                        <a:t>Зоология</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rPr>
                        <a:t>-</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rPr>
                        <a:t>-</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rPr>
                        <a:t>-</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rPr>
                        <a:t>-</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rPr>
                        <a:t>-</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rPr>
                        <a:t>-</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843165002"/>
                  </a:ext>
                </a:extLst>
              </a:tr>
              <a:tr h="804686">
                <a:tc>
                  <a:txBody>
                    <a:bodyPr/>
                    <a:lstStyle/>
                    <a:p>
                      <a:pPr algn="ctr">
                        <a:lnSpc>
                          <a:spcPct val="115000"/>
                        </a:lnSpc>
                        <a:spcAft>
                          <a:spcPts val="0"/>
                        </a:spcAft>
                      </a:pPr>
                      <a:r>
                        <a:rPr lang="ru-RU" sz="1800">
                          <a:effectLst/>
                          <a:latin typeface="Times New Roman Tj" panose="02020603050405020304" pitchFamily="18" charset="-52"/>
                        </a:rPr>
                        <a:t>7.</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tt-RU" sz="1800">
                          <a:effectLst/>
                          <a:latin typeface="Times New Roman Tj" panose="02020603050405020304" pitchFamily="18" charset="-52"/>
                        </a:rPr>
                        <a:t>Физиолоигяи одам ва њайвонот ба номи академик Сафаров Ҳ.М.</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rPr>
                        <a:t>1</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rPr>
                        <a:t>1</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rPr>
                        <a:t>-</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rPr>
                        <a:t>1</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rPr>
                        <a:t>1</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rPr>
                        <a:t>-</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503597818"/>
                  </a:ext>
                </a:extLst>
              </a:tr>
              <a:tr h="390178">
                <a:tc>
                  <a:txBody>
                    <a:bodyPr/>
                    <a:lstStyle/>
                    <a:p>
                      <a:pPr algn="ctr">
                        <a:lnSpc>
                          <a:spcPct val="115000"/>
                        </a:lnSpc>
                        <a:spcAft>
                          <a:spcPts val="0"/>
                        </a:spcAft>
                      </a:pPr>
                      <a:r>
                        <a:rPr lang="ru-RU" sz="1800">
                          <a:effectLst/>
                          <a:latin typeface="Times New Roman Tj" panose="02020603050405020304" pitchFamily="18" charset="-52"/>
                        </a:rPr>
                        <a:t> </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tt-RU" sz="1800">
                          <a:effectLst/>
                          <a:latin typeface="Times New Roman Tj" panose="02020603050405020304" pitchFamily="18" charset="-52"/>
                        </a:rPr>
                        <a:t>Ҳамагї</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800">
                          <a:effectLst/>
                          <a:latin typeface="Times New Roman Tj" panose="02020603050405020304" pitchFamily="18" charset="-52"/>
                        </a:rPr>
                        <a:t>8</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800">
                          <a:effectLst/>
                          <a:latin typeface="Times New Roman Tj" panose="02020603050405020304" pitchFamily="18" charset="-52"/>
                        </a:rPr>
                        <a:t>8</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800">
                          <a:effectLst/>
                          <a:latin typeface="Times New Roman Tj" panose="02020603050405020304" pitchFamily="18" charset="-52"/>
                        </a:rPr>
                        <a:t>-</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800">
                          <a:effectLst/>
                          <a:latin typeface="Times New Roman Tj" panose="02020603050405020304" pitchFamily="18" charset="-52"/>
                        </a:rPr>
                        <a:t>8</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800">
                          <a:effectLst/>
                          <a:latin typeface="Times New Roman Tj" panose="02020603050405020304" pitchFamily="18" charset="-52"/>
                        </a:rPr>
                        <a:t>8</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800" dirty="0">
                          <a:effectLst/>
                          <a:latin typeface="Times New Roman Tj" panose="02020603050405020304" pitchFamily="18" charset="-52"/>
                        </a:rPr>
                        <a:t>-</a:t>
                      </a:r>
                      <a:endParaRPr lang="ru-RU" sz="1800" dirty="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067635953"/>
                  </a:ext>
                </a:extLst>
              </a:tr>
            </a:tbl>
          </a:graphicData>
        </a:graphic>
      </p:graphicFrame>
    </p:spTree>
    <p:extLst>
      <p:ext uri="{BB962C8B-B14F-4D97-AF65-F5344CB8AC3E}">
        <p14:creationId xmlns:p14="http://schemas.microsoft.com/office/powerpoint/2010/main" val="1652993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65165B7-A1FC-44E1-A536-497730413C24}"/>
              </a:ext>
            </a:extLst>
          </p:cNvPr>
          <p:cNvSpPr>
            <a:spLocks noGrp="1"/>
          </p:cNvSpPr>
          <p:nvPr>
            <p:ph type="title"/>
          </p:nvPr>
        </p:nvSpPr>
        <p:spPr>
          <a:xfrm>
            <a:off x="838200" y="365125"/>
            <a:ext cx="10515600" cy="746499"/>
          </a:xfrm>
        </p:spPr>
        <p:txBody>
          <a:bodyPr>
            <a:normAutofit fontScale="90000"/>
          </a:bodyPr>
          <a:lstStyle/>
          <a:p>
            <a:pPr algn="ctr"/>
            <a:br>
              <a:rPr lang="ru-RU" sz="2200" b="1" dirty="0">
                <a:latin typeface="Times New Roman Tj" panose="02020603050405020304" pitchFamily="18" charset="-52"/>
              </a:rPr>
            </a:br>
            <a:br>
              <a:rPr lang="ru-RU" sz="2200" b="1" dirty="0">
                <a:latin typeface="Times New Roman Tj" panose="02020603050405020304" pitchFamily="18" charset="-52"/>
              </a:rPr>
            </a:br>
            <a:br>
              <a:rPr lang="ru-RU" sz="2200" b="1" dirty="0">
                <a:latin typeface="Times New Roman Tj" panose="02020603050405020304" pitchFamily="18" charset="-52"/>
              </a:rPr>
            </a:br>
            <a:br>
              <a:rPr lang="ru-RU" sz="2200" b="1" dirty="0">
                <a:latin typeface="Times New Roman Tj" panose="02020603050405020304" pitchFamily="18" charset="-52"/>
              </a:rPr>
            </a:br>
            <a:r>
              <a:rPr lang="ru-RU" sz="2200" b="1" dirty="0" err="1">
                <a:latin typeface="Times New Roman Tj" panose="02020603050405020304" pitchFamily="18" charset="-52"/>
              </a:rPr>
              <a:t>Љадвали</a:t>
            </a:r>
            <a:r>
              <a:rPr lang="ru-RU" sz="2200" b="1" dirty="0">
                <a:latin typeface="Times New Roman Tj" panose="02020603050405020304" pitchFamily="18" charset="-52"/>
              </a:rPr>
              <a:t> 7. </a:t>
            </a:r>
            <a:r>
              <a:rPr lang="ru-RU" sz="2200" b="1" dirty="0" err="1">
                <a:latin typeface="Times New Roman Tj" panose="02020603050405020304" pitchFamily="18" charset="-52"/>
              </a:rPr>
              <a:t>Миќдори</a:t>
            </a:r>
            <a:r>
              <a:rPr lang="ru-RU" sz="2200" b="1" dirty="0">
                <a:latin typeface="Times New Roman Tj" panose="02020603050405020304" pitchFamily="18" charset="-52"/>
              </a:rPr>
              <a:t> </a:t>
            </a:r>
            <a:r>
              <a:rPr lang="ru-RU" sz="2200" b="1" dirty="0" err="1">
                <a:latin typeface="Times New Roman Tj" panose="02020603050405020304" pitchFamily="18" charset="-52"/>
              </a:rPr>
              <a:t>рисолањои</a:t>
            </a:r>
            <a:r>
              <a:rPr lang="ru-RU" sz="2200" b="1" dirty="0">
                <a:latin typeface="Times New Roman Tj" panose="02020603050405020304" pitchFamily="18" charset="-52"/>
              </a:rPr>
              <a:t> </a:t>
            </a:r>
            <a:r>
              <a:rPr lang="ru-RU" sz="2200" b="1" dirty="0" err="1">
                <a:latin typeface="Times New Roman Tj" panose="02020603050405020304" pitchFamily="18" charset="-52"/>
              </a:rPr>
              <a:t>докторї</a:t>
            </a:r>
            <a:r>
              <a:rPr lang="ru-RU" sz="2200" b="1" dirty="0">
                <a:latin typeface="Times New Roman Tj" panose="02020603050405020304" pitchFamily="18" charset="-52"/>
              </a:rPr>
              <a:t> </a:t>
            </a:r>
            <a:r>
              <a:rPr lang="ru-RU" sz="2200" b="1" dirty="0" err="1">
                <a:latin typeface="Times New Roman Tj" panose="02020603050405020304" pitchFamily="18" charset="-52"/>
              </a:rPr>
              <a:t>ва</a:t>
            </a:r>
            <a:r>
              <a:rPr lang="ru-RU" sz="2200" b="1" dirty="0">
                <a:latin typeface="Times New Roman Tj" panose="02020603050405020304" pitchFamily="18" charset="-52"/>
              </a:rPr>
              <a:t> </a:t>
            </a:r>
            <a:r>
              <a:rPr lang="ru-RU" sz="2200" b="1" dirty="0" err="1">
                <a:latin typeface="Times New Roman Tj" panose="02020603050405020304" pitchFamily="18" charset="-52"/>
              </a:rPr>
              <a:t>номзадї</a:t>
            </a:r>
            <a:r>
              <a:rPr lang="ru-RU" sz="2200" b="1" dirty="0">
                <a:latin typeface="Times New Roman Tj" panose="02020603050405020304" pitchFamily="18" charset="-52"/>
              </a:rPr>
              <a:t>, </a:t>
            </a:r>
            <a:r>
              <a:rPr lang="ru-RU" sz="2200" b="1" dirty="0" err="1">
                <a:latin typeface="Times New Roman Tj" panose="02020603050405020304" pitchFamily="18" charset="-52"/>
              </a:rPr>
              <a:t>ки</a:t>
            </a:r>
            <a:r>
              <a:rPr lang="ru-RU" sz="2200" b="1" dirty="0">
                <a:latin typeface="Times New Roman Tj" panose="02020603050405020304" pitchFamily="18" charset="-52"/>
              </a:rPr>
              <a:t> дар </a:t>
            </a:r>
            <a:r>
              <a:rPr lang="ru-RU" sz="2200" b="1" dirty="0" err="1">
                <a:latin typeface="Times New Roman Tj" panose="02020603050405020304" pitchFamily="18" charset="-52"/>
              </a:rPr>
              <a:t>пояи</a:t>
            </a:r>
            <a:r>
              <a:rPr lang="ru-RU" sz="2200" b="1" dirty="0">
                <a:latin typeface="Times New Roman Tj" panose="02020603050405020304" pitchFamily="18" charset="-52"/>
              </a:rPr>
              <a:t> </a:t>
            </a:r>
            <a:r>
              <a:rPr lang="ru-RU" sz="2200" b="1" dirty="0" err="1">
                <a:latin typeface="Times New Roman Tj" panose="02020603050405020304" pitchFamily="18" charset="-52"/>
              </a:rPr>
              <a:t>кафедрањо</a:t>
            </a:r>
            <a:r>
              <a:rPr lang="ru-RU" sz="2200" b="1" dirty="0">
                <a:latin typeface="Times New Roman Tj" panose="02020603050405020304" pitchFamily="18" charset="-52"/>
              </a:rPr>
              <a:t> </a:t>
            </a:r>
            <a:r>
              <a:rPr lang="ru-RU" sz="2200" b="1" dirty="0" err="1">
                <a:latin typeface="Times New Roman Tj" panose="02020603050405020304" pitchFamily="18" charset="-52"/>
              </a:rPr>
              <a:t>ва</a:t>
            </a:r>
            <a:r>
              <a:rPr lang="ru-RU" sz="2200" b="1" dirty="0">
                <a:latin typeface="Times New Roman Tj" panose="02020603050405020304" pitchFamily="18" charset="-52"/>
              </a:rPr>
              <a:t> </a:t>
            </a:r>
            <a:r>
              <a:rPr lang="ru-RU" sz="2200" b="1" dirty="0" err="1">
                <a:latin typeface="Times New Roman Tj" panose="02020603050405020304" pitchFamily="18" charset="-52"/>
              </a:rPr>
              <a:t>озмоишгоњњои</a:t>
            </a:r>
            <a:r>
              <a:rPr lang="ru-RU" sz="2200" b="1" dirty="0">
                <a:latin typeface="Times New Roman Tj" panose="02020603050405020304" pitchFamily="18" charset="-52"/>
              </a:rPr>
              <a:t> ДМТ дар соли 2024 </a:t>
            </a:r>
            <a:r>
              <a:rPr lang="ru-RU" sz="2200" b="1" dirty="0" err="1">
                <a:latin typeface="Times New Roman Tj" panose="02020603050405020304" pitchFamily="18" charset="-52"/>
              </a:rPr>
              <a:t>дифоъ</a:t>
            </a:r>
            <a:r>
              <a:rPr lang="ru-RU" sz="2200" b="1" dirty="0">
                <a:latin typeface="Times New Roman Tj" panose="02020603050405020304" pitchFamily="18" charset="-52"/>
              </a:rPr>
              <a:t> карда </a:t>
            </a:r>
            <a:r>
              <a:rPr lang="ru-RU" sz="2200" b="1" dirty="0" err="1">
                <a:latin typeface="Times New Roman Tj" panose="02020603050405020304" pitchFamily="18" charset="-52"/>
              </a:rPr>
              <a:t>шудаанд</a:t>
            </a:r>
            <a:br>
              <a:rPr lang="ru-RU" dirty="0"/>
            </a:br>
            <a:r>
              <a:rPr lang="ru-RU" b="1" dirty="0"/>
              <a:t> </a:t>
            </a:r>
            <a:br>
              <a:rPr lang="ru-RU" dirty="0"/>
            </a:br>
            <a:endParaRPr lang="ru-RU" dirty="0"/>
          </a:p>
        </p:txBody>
      </p:sp>
      <p:graphicFrame>
        <p:nvGraphicFramePr>
          <p:cNvPr id="4" name="Объект 3">
            <a:extLst>
              <a:ext uri="{FF2B5EF4-FFF2-40B4-BE49-F238E27FC236}">
                <a16:creationId xmlns:a16="http://schemas.microsoft.com/office/drawing/2014/main" id="{0B175AE3-F7A2-467E-9DBC-5AA06F024B1A}"/>
              </a:ext>
            </a:extLst>
          </p:cNvPr>
          <p:cNvGraphicFramePr>
            <a:graphicFrameLocks noGrp="1"/>
          </p:cNvGraphicFramePr>
          <p:nvPr>
            <p:ph idx="1"/>
            <p:extLst>
              <p:ext uri="{D42A27DB-BD31-4B8C-83A1-F6EECF244321}">
                <p14:modId xmlns:p14="http://schemas.microsoft.com/office/powerpoint/2010/main" val="2116760190"/>
              </p:ext>
            </p:extLst>
          </p:nvPr>
        </p:nvGraphicFramePr>
        <p:xfrm>
          <a:off x="838200" y="1317812"/>
          <a:ext cx="10591799" cy="5048993"/>
        </p:xfrm>
        <a:graphic>
          <a:graphicData uri="http://schemas.openxmlformats.org/drawingml/2006/table">
            <a:tbl>
              <a:tblPr firstRow="1" firstCol="1" lastRow="1" lastCol="1" bandRow="1" bandCol="1">
                <a:tableStyleId>{5C22544A-7EE6-4342-B048-85BDC9FD1C3A}</a:tableStyleId>
              </a:tblPr>
              <a:tblGrid>
                <a:gridCol w="533400">
                  <a:extLst>
                    <a:ext uri="{9D8B030D-6E8A-4147-A177-3AD203B41FA5}">
                      <a16:colId xmlns:a16="http://schemas.microsoft.com/office/drawing/2014/main" val="2647227085"/>
                    </a:ext>
                  </a:extLst>
                </a:gridCol>
                <a:gridCol w="2017059">
                  <a:extLst>
                    <a:ext uri="{9D8B030D-6E8A-4147-A177-3AD203B41FA5}">
                      <a16:colId xmlns:a16="http://schemas.microsoft.com/office/drawing/2014/main" val="3644940467"/>
                    </a:ext>
                  </a:extLst>
                </a:gridCol>
                <a:gridCol w="1712259">
                  <a:extLst>
                    <a:ext uri="{9D8B030D-6E8A-4147-A177-3AD203B41FA5}">
                      <a16:colId xmlns:a16="http://schemas.microsoft.com/office/drawing/2014/main" val="3369489390"/>
                    </a:ext>
                  </a:extLst>
                </a:gridCol>
                <a:gridCol w="1272988">
                  <a:extLst>
                    <a:ext uri="{9D8B030D-6E8A-4147-A177-3AD203B41FA5}">
                      <a16:colId xmlns:a16="http://schemas.microsoft.com/office/drawing/2014/main" val="697843659"/>
                    </a:ext>
                  </a:extLst>
                </a:gridCol>
                <a:gridCol w="1075765">
                  <a:extLst>
                    <a:ext uri="{9D8B030D-6E8A-4147-A177-3AD203B41FA5}">
                      <a16:colId xmlns:a16="http://schemas.microsoft.com/office/drawing/2014/main" val="726482188"/>
                    </a:ext>
                  </a:extLst>
                </a:gridCol>
                <a:gridCol w="1823179">
                  <a:extLst>
                    <a:ext uri="{9D8B030D-6E8A-4147-A177-3AD203B41FA5}">
                      <a16:colId xmlns:a16="http://schemas.microsoft.com/office/drawing/2014/main" val="2232979611"/>
                    </a:ext>
                  </a:extLst>
                </a:gridCol>
                <a:gridCol w="1263133">
                  <a:extLst>
                    <a:ext uri="{9D8B030D-6E8A-4147-A177-3AD203B41FA5}">
                      <a16:colId xmlns:a16="http://schemas.microsoft.com/office/drawing/2014/main" val="1839943295"/>
                    </a:ext>
                  </a:extLst>
                </a:gridCol>
                <a:gridCol w="894016">
                  <a:extLst>
                    <a:ext uri="{9D8B030D-6E8A-4147-A177-3AD203B41FA5}">
                      <a16:colId xmlns:a16="http://schemas.microsoft.com/office/drawing/2014/main" val="365580969"/>
                    </a:ext>
                  </a:extLst>
                </a:gridCol>
              </a:tblGrid>
              <a:tr h="352669">
                <a:tc rowSpan="2">
                  <a:txBody>
                    <a:bodyPr/>
                    <a:lstStyle/>
                    <a:p>
                      <a:pPr algn="ctr">
                        <a:lnSpc>
                          <a:spcPct val="115000"/>
                        </a:lnSpc>
                        <a:spcAft>
                          <a:spcPts val="0"/>
                        </a:spcAft>
                      </a:pPr>
                      <a:r>
                        <a:rPr lang="ru-RU" sz="1400">
                          <a:effectLst/>
                          <a:latin typeface="Times New Roman Tj" panose="02020603050405020304" pitchFamily="18" charset="-52"/>
                        </a:rPr>
                        <a:t>№</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7081" marR="67081" marT="0" marB="0"/>
                </a:tc>
                <a:tc rowSpan="2">
                  <a:txBody>
                    <a:bodyPr/>
                    <a:lstStyle/>
                    <a:p>
                      <a:pPr algn="ctr">
                        <a:lnSpc>
                          <a:spcPct val="115000"/>
                        </a:lnSpc>
                        <a:spcAft>
                          <a:spcPts val="0"/>
                        </a:spcAft>
                      </a:pPr>
                      <a:r>
                        <a:rPr lang="ru-RU" sz="1400" dirty="0" err="1">
                          <a:effectLst/>
                          <a:latin typeface="Times New Roman Tj" panose="02020603050405020304" pitchFamily="18" charset="-52"/>
                        </a:rPr>
                        <a:t>Кафедрањои</a:t>
                      </a:r>
                      <a:r>
                        <a:rPr lang="ru-RU" sz="1400" dirty="0">
                          <a:effectLst/>
                          <a:latin typeface="Times New Roman Tj" panose="02020603050405020304" pitchFamily="18" charset="-52"/>
                        </a:rPr>
                        <a:t> </a:t>
                      </a:r>
                      <a:r>
                        <a:rPr lang="ru-RU" sz="1400" dirty="0" err="1">
                          <a:effectLst/>
                          <a:latin typeface="Times New Roman Tj" panose="02020603050405020304" pitchFamily="18" charset="-52"/>
                        </a:rPr>
                        <a:t>факултет</a:t>
                      </a:r>
                      <a:endParaRPr lang="ru-RU" sz="1400" dirty="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7081" marR="67081" marT="0" marB="0" anchor="ctr"/>
                </a:tc>
                <a:tc gridSpan="3">
                  <a:txBody>
                    <a:bodyPr/>
                    <a:lstStyle/>
                    <a:p>
                      <a:pPr algn="ctr">
                        <a:lnSpc>
                          <a:spcPct val="115000"/>
                        </a:lnSpc>
                        <a:spcAft>
                          <a:spcPts val="0"/>
                        </a:spcAft>
                      </a:pPr>
                      <a:r>
                        <a:rPr lang="ru-RU" sz="1400">
                          <a:effectLst/>
                          <a:latin typeface="Times New Roman Tj" panose="02020603050405020304" pitchFamily="18" charset="-52"/>
                        </a:rPr>
                        <a:t>Рисолаи докторї</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7081" marR="67081" marT="0" marB="0" anchor="ctr"/>
                </a:tc>
                <a:tc hMerge="1">
                  <a:txBody>
                    <a:bodyPr/>
                    <a:lstStyle/>
                    <a:p>
                      <a:endParaRPr lang="ru-RU"/>
                    </a:p>
                  </a:txBody>
                  <a:tcPr/>
                </a:tc>
                <a:tc hMerge="1">
                  <a:txBody>
                    <a:bodyPr/>
                    <a:lstStyle/>
                    <a:p>
                      <a:endParaRPr lang="ru-RU"/>
                    </a:p>
                  </a:txBody>
                  <a:tcPr/>
                </a:tc>
                <a:tc gridSpan="3">
                  <a:txBody>
                    <a:bodyPr/>
                    <a:lstStyle/>
                    <a:p>
                      <a:pPr algn="ctr">
                        <a:lnSpc>
                          <a:spcPct val="115000"/>
                        </a:lnSpc>
                        <a:spcAft>
                          <a:spcPts val="0"/>
                        </a:spcAft>
                      </a:pPr>
                      <a:r>
                        <a:rPr lang="ru-RU" sz="1400">
                          <a:effectLst/>
                          <a:latin typeface="Times New Roman Tj" panose="02020603050405020304" pitchFamily="18" charset="-52"/>
                        </a:rPr>
                        <a:t>Рисолаи номзадї</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7081" marR="67081" marT="0" marB="0" anchor="ct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57992673"/>
                  </a:ext>
                </a:extLst>
              </a:tr>
              <a:tr h="780240">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1400">
                          <a:effectLst/>
                          <a:latin typeface="Times New Roman Tj" panose="02020603050405020304" pitchFamily="18" charset="-52"/>
                        </a:rPr>
                        <a:t>Ному насаби унвонљў</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7081" marR="67081" marT="0" marB="0" vert="vert270" anchor="ctr"/>
                </a:tc>
                <a:tc>
                  <a:txBody>
                    <a:bodyPr/>
                    <a:lstStyle/>
                    <a:p>
                      <a:pPr algn="ctr">
                        <a:lnSpc>
                          <a:spcPct val="115000"/>
                        </a:lnSpc>
                        <a:spcAft>
                          <a:spcPts val="0"/>
                        </a:spcAft>
                      </a:pPr>
                      <a:r>
                        <a:rPr lang="ru-RU" sz="1400">
                          <a:effectLst/>
                          <a:latin typeface="Times New Roman Tj" panose="02020603050405020304" pitchFamily="18" charset="-52"/>
                        </a:rPr>
                        <a:t>Соњаи илм</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7081" marR="67081" marT="0" marB="0" vert="vert270" anchor="ctr"/>
                </a:tc>
                <a:tc>
                  <a:txBody>
                    <a:bodyPr/>
                    <a:lstStyle/>
                    <a:p>
                      <a:pPr algn="ctr">
                        <a:lnSpc>
                          <a:spcPct val="115000"/>
                        </a:lnSpc>
                        <a:spcAft>
                          <a:spcPts val="0"/>
                        </a:spcAft>
                      </a:pPr>
                      <a:r>
                        <a:rPr lang="ru-RU" sz="1400">
                          <a:effectLst/>
                          <a:latin typeface="Times New Roman Tj" panose="02020603050405020304" pitchFamily="18" charset="-52"/>
                        </a:rPr>
                        <a:t>Шифри ихтисос</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7081" marR="67081" marT="0" marB="0" vert="vert270" anchor="ctr"/>
                </a:tc>
                <a:tc>
                  <a:txBody>
                    <a:bodyPr/>
                    <a:lstStyle/>
                    <a:p>
                      <a:pPr algn="ctr">
                        <a:lnSpc>
                          <a:spcPct val="115000"/>
                        </a:lnSpc>
                        <a:spcAft>
                          <a:spcPts val="0"/>
                        </a:spcAft>
                      </a:pPr>
                      <a:r>
                        <a:rPr lang="ru-RU" sz="1400">
                          <a:effectLst/>
                          <a:latin typeface="Times New Roman Tj" panose="02020603050405020304" pitchFamily="18" charset="-52"/>
                        </a:rPr>
                        <a:t>Ному насаби унвонљў</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7081" marR="67081" marT="0" marB="0" vert="vert270" anchor="ctr"/>
                </a:tc>
                <a:tc>
                  <a:txBody>
                    <a:bodyPr/>
                    <a:lstStyle/>
                    <a:p>
                      <a:pPr algn="ctr">
                        <a:lnSpc>
                          <a:spcPct val="115000"/>
                        </a:lnSpc>
                        <a:spcAft>
                          <a:spcPts val="0"/>
                        </a:spcAft>
                      </a:pPr>
                      <a:r>
                        <a:rPr lang="ru-RU" sz="1400">
                          <a:effectLst/>
                          <a:latin typeface="Times New Roman Tj" panose="02020603050405020304" pitchFamily="18" charset="-52"/>
                        </a:rPr>
                        <a:t>Соњаи илм</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7081" marR="67081" marT="0" marB="0" vert="vert270" anchor="ctr"/>
                </a:tc>
                <a:tc>
                  <a:txBody>
                    <a:bodyPr/>
                    <a:lstStyle/>
                    <a:p>
                      <a:pPr algn="ctr">
                        <a:lnSpc>
                          <a:spcPct val="115000"/>
                        </a:lnSpc>
                        <a:spcAft>
                          <a:spcPts val="0"/>
                        </a:spcAft>
                      </a:pPr>
                      <a:r>
                        <a:rPr lang="ru-RU" sz="1400">
                          <a:effectLst/>
                          <a:latin typeface="Times New Roman Tj" panose="02020603050405020304" pitchFamily="18" charset="-52"/>
                        </a:rPr>
                        <a:t>Шифри ихтисос</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7081" marR="67081" marT="0" marB="0" vert="vert270" anchor="ctr"/>
                </a:tc>
                <a:extLst>
                  <a:ext uri="{0D108BD9-81ED-4DB2-BD59-A6C34878D82A}">
                    <a16:rowId xmlns:a16="http://schemas.microsoft.com/office/drawing/2014/main" val="980677445"/>
                  </a:ext>
                </a:extLst>
              </a:tr>
              <a:tr h="1397908">
                <a:tc>
                  <a:txBody>
                    <a:bodyPr/>
                    <a:lstStyle/>
                    <a:p>
                      <a:pPr algn="ctr">
                        <a:lnSpc>
                          <a:spcPct val="115000"/>
                        </a:lnSpc>
                        <a:spcAft>
                          <a:spcPts val="0"/>
                        </a:spcAft>
                      </a:pPr>
                      <a:r>
                        <a:rPr lang="ru-RU" sz="1400">
                          <a:effectLst/>
                          <a:latin typeface="Times New Roman Tj" panose="02020603050405020304" pitchFamily="18" charset="-52"/>
                        </a:rPr>
                        <a:t>1.</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7081" marR="67081" marT="0" marB="0"/>
                </a:tc>
                <a:tc>
                  <a:txBody>
                    <a:bodyPr/>
                    <a:lstStyle/>
                    <a:p>
                      <a:pPr algn="just">
                        <a:lnSpc>
                          <a:spcPct val="115000"/>
                        </a:lnSpc>
                        <a:spcAft>
                          <a:spcPts val="0"/>
                        </a:spcAft>
                      </a:pPr>
                      <a:r>
                        <a:rPr lang="tt-RU" sz="1400" dirty="0">
                          <a:effectLst/>
                          <a:latin typeface="Times New Roman Tj" panose="02020603050405020304" pitchFamily="18" charset="-52"/>
                        </a:rPr>
                        <a:t>Ботаника </a:t>
                      </a:r>
                      <a:endParaRPr lang="ru-RU" sz="1400" dirty="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7081" marR="67081" marT="0" marB="0" anchor="ctr"/>
                </a:tc>
                <a:tc>
                  <a:txBody>
                    <a:bodyPr/>
                    <a:lstStyle/>
                    <a:p>
                      <a:pPr algn="ctr">
                        <a:lnSpc>
                          <a:spcPct val="115000"/>
                        </a:lnSpc>
                        <a:spcAft>
                          <a:spcPts val="0"/>
                        </a:spcAft>
                      </a:pPr>
                      <a:r>
                        <a:rPr lang="ru-RU" sz="1400" dirty="0">
                          <a:effectLst/>
                          <a:latin typeface="Times New Roman Tj" panose="02020603050405020304" pitchFamily="18" charset="-52"/>
                        </a:rPr>
                        <a:t>-</a:t>
                      </a:r>
                      <a:endParaRPr lang="ru-RU" sz="1400" dirty="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7081" marR="67081" marT="0" marB="0" anchor="ctr"/>
                </a:tc>
                <a:tc>
                  <a:txBody>
                    <a:bodyPr/>
                    <a:lstStyle/>
                    <a:p>
                      <a:pPr algn="ctr">
                        <a:lnSpc>
                          <a:spcPct val="115000"/>
                        </a:lnSpc>
                        <a:spcAft>
                          <a:spcPts val="0"/>
                        </a:spcAft>
                      </a:pPr>
                      <a:r>
                        <a:rPr lang="ru-RU" sz="1400">
                          <a:effectLst/>
                          <a:latin typeface="Times New Roman Tj" panose="02020603050405020304" pitchFamily="18" charset="-52"/>
                        </a:rPr>
                        <a:t>-</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7081" marR="67081" marT="0" marB="0" anchor="ctr"/>
                </a:tc>
                <a:tc>
                  <a:txBody>
                    <a:bodyPr/>
                    <a:lstStyle/>
                    <a:p>
                      <a:pPr algn="ctr">
                        <a:lnSpc>
                          <a:spcPct val="115000"/>
                        </a:lnSpc>
                        <a:spcAft>
                          <a:spcPts val="0"/>
                        </a:spcAft>
                      </a:pPr>
                      <a:r>
                        <a:rPr lang="ru-RU" sz="1400" dirty="0">
                          <a:effectLst/>
                          <a:latin typeface="Times New Roman Tj" panose="02020603050405020304" pitchFamily="18" charset="-52"/>
                        </a:rPr>
                        <a:t>-</a:t>
                      </a:r>
                      <a:endParaRPr lang="ru-RU" sz="1400" dirty="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7081" marR="67081" marT="0" marB="0" anchor="ctr"/>
                </a:tc>
                <a:tc>
                  <a:txBody>
                    <a:bodyPr/>
                    <a:lstStyle/>
                    <a:p>
                      <a:pPr algn="ctr">
                        <a:lnSpc>
                          <a:spcPct val="115000"/>
                        </a:lnSpc>
                        <a:spcAft>
                          <a:spcPts val="0"/>
                        </a:spcAft>
                      </a:pPr>
                      <a:r>
                        <a:rPr lang="ru-RU" sz="1400" dirty="0" err="1">
                          <a:effectLst/>
                          <a:latin typeface="Times New Roman Tj" panose="02020603050405020304" pitchFamily="18" charset="-52"/>
                        </a:rPr>
                        <a:t>Бобоев</a:t>
                      </a:r>
                      <a:r>
                        <a:rPr lang="ru-RU" sz="1400" dirty="0">
                          <a:effectLst/>
                          <a:latin typeface="Times New Roman Tj" panose="02020603050405020304" pitchFamily="18" charset="-52"/>
                        </a:rPr>
                        <a:t> Љ.А.</a:t>
                      </a:r>
                    </a:p>
                    <a:p>
                      <a:pPr algn="ctr">
                        <a:lnSpc>
                          <a:spcPct val="115000"/>
                        </a:lnSpc>
                        <a:spcAft>
                          <a:spcPts val="0"/>
                        </a:spcAft>
                      </a:pPr>
                      <a:endParaRPr lang="ru-RU" sz="1400" dirty="0">
                        <a:effectLst/>
                        <a:latin typeface="Times New Roman Tj" panose="02020603050405020304" pitchFamily="18" charset="-52"/>
                        <a:ea typeface="Times New Roman" panose="02020603050405020304" pitchFamily="18" charset="0"/>
                        <a:cs typeface="Times New Roman" panose="02020603050405020304" pitchFamily="18" charset="0"/>
                      </a:endParaRPr>
                    </a:p>
                    <a:p>
                      <a:pPr algn="ctr">
                        <a:lnSpc>
                          <a:spcPct val="115000"/>
                        </a:lnSpc>
                        <a:spcAft>
                          <a:spcPts val="0"/>
                        </a:spcAft>
                      </a:pPr>
                      <a:r>
                        <a:rPr lang="ru-RU" sz="1400" dirty="0" err="1">
                          <a:effectLst/>
                          <a:latin typeface="Times New Roman Tj" panose="02020603050405020304" pitchFamily="18" charset="-52"/>
                          <a:ea typeface="Times New Roman" panose="02020603050405020304" pitchFamily="18" charset="0"/>
                          <a:cs typeface="Times New Roman" panose="02020603050405020304" pitchFamily="18" charset="0"/>
                        </a:rPr>
                        <a:t>Абдугафури</a:t>
                      </a:r>
                      <a:r>
                        <a:rPr lang="ru-RU" sz="1400" dirty="0">
                          <a:effectLst/>
                          <a:latin typeface="Times New Roman Tj" panose="02020603050405020304" pitchFamily="18" charset="-52"/>
                          <a:ea typeface="Times New Roman" panose="02020603050405020304" pitchFamily="18" charset="0"/>
                          <a:cs typeface="Times New Roman" panose="02020603050405020304" pitchFamily="18" charset="0"/>
                        </a:rPr>
                        <a:t> С.</a:t>
                      </a:r>
                    </a:p>
                  </a:txBody>
                  <a:tcPr marL="67081" marR="67081" marT="0" marB="0" anchor="ctr"/>
                </a:tc>
                <a:tc>
                  <a:txBody>
                    <a:bodyPr/>
                    <a:lstStyle/>
                    <a:p>
                      <a:pPr algn="ctr">
                        <a:lnSpc>
                          <a:spcPct val="115000"/>
                        </a:lnSpc>
                        <a:spcAft>
                          <a:spcPts val="0"/>
                        </a:spcAft>
                      </a:pPr>
                      <a:r>
                        <a:rPr lang="ru-RU" sz="1400" dirty="0">
                          <a:effectLst/>
                          <a:latin typeface="Times New Roman Tj" panose="02020603050405020304" pitchFamily="18" charset="-52"/>
                        </a:rPr>
                        <a:t>Ботаника </a:t>
                      </a:r>
                    </a:p>
                    <a:p>
                      <a:pPr algn="ctr">
                        <a:lnSpc>
                          <a:spcPct val="115000"/>
                        </a:lnSpc>
                        <a:spcAft>
                          <a:spcPts val="0"/>
                        </a:spcAft>
                      </a:pPr>
                      <a:r>
                        <a:rPr lang="ru-RU" sz="1400" dirty="0">
                          <a:effectLst/>
                          <a:latin typeface="Times New Roman Tj" panose="02020603050405020304" pitchFamily="18" charset="-52"/>
                        </a:rPr>
                        <a:t>(биология)</a:t>
                      </a:r>
                    </a:p>
                    <a:p>
                      <a:pPr algn="ctr">
                        <a:lnSpc>
                          <a:spcPct val="115000"/>
                        </a:lnSpc>
                        <a:spcAft>
                          <a:spcPts val="0"/>
                        </a:spcAft>
                      </a:pPr>
                      <a:endParaRPr lang="ru-RU" sz="1400" dirty="0">
                        <a:effectLst/>
                        <a:latin typeface="Times New Roman Tj" panose="02020603050405020304" pitchFamily="18" charset="-52"/>
                      </a:endParaRPr>
                    </a:p>
                    <a:p>
                      <a:pPr algn="ctr">
                        <a:lnSpc>
                          <a:spcPct val="115000"/>
                        </a:lnSpc>
                        <a:spcAft>
                          <a:spcPts val="0"/>
                        </a:spcAft>
                      </a:pPr>
                      <a:r>
                        <a:rPr lang="ru-RU" sz="1400" dirty="0">
                          <a:effectLst/>
                          <a:latin typeface="Times New Roman Tj" panose="02020603050405020304" pitchFamily="18" charset="-52"/>
                        </a:rPr>
                        <a:t>Ботаника </a:t>
                      </a:r>
                    </a:p>
                    <a:p>
                      <a:pPr algn="ctr">
                        <a:lnSpc>
                          <a:spcPct val="115000"/>
                        </a:lnSpc>
                        <a:spcAft>
                          <a:spcPts val="0"/>
                        </a:spcAft>
                      </a:pPr>
                      <a:r>
                        <a:rPr lang="ru-RU" sz="1400" dirty="0">
                          <a:effectLst/>
                          <a:latin typeface="Times New Roman Tj" panose="02020603050405020304" pitchFamily="18" charset="-52"/>
                        </a:rPr>
                        <a:t>(биология)</a:t>
                      </a:r>
                      <a:endParaRPr lang="ru-RU" sz="1400" dirty="0">
                        <a:effectLst/>
                        <a:latin typeface="Times New Roman Tj" panose="02020603050405020304" pitchFamily="18" charset="-52"/>
                        <a:ea typeface="Times New Roman" panose="02020603050405020304" pitchFamily="18" charset="0"/>
                        <a:cs typeface="Times New Roman" panose="02020603050405020304" pitchFamily="18" charset="0"/>
                      </a:endParaRPr>
                    </a:p>
                    <a:p>
                      <a:pPr algn="ctr">
                        <a:lnSpc>
                          <a:spcPct val="115000"/>
                        </a:lnSpc>
                        <a:spcAft>
                          <a:spcPts val="0"/>
                        </a:spcAft>
                      </a:pPr>
                      <a:endParaRPr lang="ru-RU" sz="1400" dirty="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7081" marR="67081" marT="0" marB="0" anchor="ctr"/>
                </a:tc>
                <a:tc>
                  <a:txBody>
                    <a:bodyPr/>
                    <a:lstStyle/>
                    <a:p>
                      <a:pPr algn="ctr">
                        <a:lnSpc>
                          <a:spcPct val="115000"/>
                        </a:lnSpc>
                        <a:spcAft>
                          <a:spcPts val="0"/>
                        </a:spcAft>
                      </a:pPr>
                      <a:r>
                        <a:rPr lang="ru-RU" sz="1400" dirty="0">
                          <a:effectLst/>
                          <a:latin typeface="Times New Roman Tj" panose="02020603050405020304" pitchFamily="18" charset="-52"/>
                        </a:rPr>
                        <a:t>03.02.01</a:t>
                      </a:r>
                    </a:p>
                    <a:p>
                      <a:pPr algn="ctr">
                        <a:lnSpc>
                          <a:spcPct val="115000"/>
                        </a:lnSpc>
                        <a:spcAft>
                          <a:spcPts val="0"/>
                        </a:spcAft>
                      </a:pPr>
                      <a:endParaRPr lang="ru-RU" sz="1400" dirty="0">
                        <a:effectLst/>
                        <a:latin typeface="Times New Roman Tj" panose="02020603050405020304" pitchFamily="18" charset="-52"/>
                        <a:ea typeface="Times New Roman" panose="02020603050405020304" pitchFamily="18" charset="0"/>
                        <a:cs typeface="Times New Roman" panose="02020603050405020304" pitchFamily="18" charset="0"/>
                      </a:endParaRPr>
                    </a:p>
                    <a:p>
                      <a:pPr algn="ctr">
                        <a:lnSpc>
                          <a:spcPct val="115000"/>
                        </a:lnSpc>
                        <a:spcAft>
                          <a:spcPts val="0"/>
                        </a:spcAft>
                      </a:pPr>
                      <a:r>
                        <a:rPr lang="ru-RU" sz="1400" dirty="0">
                          <a:effectLst/>
                          <a:latin typeface="Times New Roman Tj" panose="02020603050405020304" pitchFamily="18" charset="-52"/>
                          <a:ea typeface="Times New Roman" panose="02020603050405020304" pitchFamily="18" charset="0"/>
                          <a:cs typeface="Times New Roman" panose="02020603050405020304" pitchFamily="18" charset="0"/>
                        </a:rPr>
                        <a:t>03.02.01</a:t>
                      </a:r>
                    </a:p>
                  </a:txBody>
                  <a:tcPr marL="67081" marR="67081" marT="0" marB="0" anchor="ctr"/>
                </a:tc>
                <a:extLst>
                  <a:ext uri="{0D108BD9-81ED-4DB2-BD59-A6C34878D82A}">
                    <a16:rowId xmlns:a16="http://schemas.microsoft.com/office/drawing/2014/main" val="1143260432"/>
                  </a:ext>
                </a:extLst>
              </a:tr>
              <a:tr h="453959">
                <a:tc rowSpan="2">
                  <a:txBody>
                    <a:bodyPr/>
                    <a:lstStyle/>
                    <a:p>
                      <a:pPr algn="ctr">
                        <a:lnSpc>
                          <a:spcPct val="115000"/>
                        </a:lnSpc>
                        <a:spcAft>
                          <a:spcPts val="0"/>
                        </a:spcAft>
                      </a:pPr>
                      <a:r>
                        <a:rPr lang="ru-RU" sz="1400">
                          <a:effectLst/>
                          <a:latin typeface="Times New Roman Tj" panose="02020603050405020304" pitchFamily="18" charset="-52"/>
                        </a:rPr>
                        <a:t>2.</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7081" marR="67081" marT="0" marB="0"/>
                </a:tc>
                <a:tc rowSpan="2">
                  <a:txBody>
                    <a:bodyPr/>
                    <a:lstStyle/>
                    <a:p>
                      <a:pPr algn="just">
                        <a:lnSpc>
                          <a:spcPct val="115000"/>
                        </a:lnSpc>
                        <a:spcAft>
                          <a:spcPts val="0"/>
                        </a:spcAft>
                      </a:pPr>
                      <a:r>
                        <a:rPr lang="tt-RU" sz="1400" dirty="0">
                          <a:effectLst/>
                          <a:latin typeface="Times New Roman Tj" panose="02020603050405020304" pitchFamily="18" charset="-52"/>
                        </a:rPr>
                        <a:t>Биохимия</a:t>
                      </a:r>
                      <a:endParaRPr lang="ru-RU" sz="1400" dirty="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7081" marR="67081" marT="0" marB="0" anchor="ctr"/>
                </a:tc>
                <a:tc rowSpan="2">
                  <a:txBody>
                    <a:bodyPr/>
                    <a:lstStyle/>
                    <a:p>
                      <a:pPr algn="ctr">
                        <a:lnSpc>
                          <a:spcPct val="115000"/>
                        </a:lnSpc>
                        <a:spcAft>
                          <a:spcPts val="0"/>
                        </a:spcAft>
                      </a:pPr>
                      <a:r>
                        <a:rPr lang="ru-RU" sz="1400">
                          <a:effectLst/>
                          <a:latin typeface="Times New Roman Tj" panose="02020603050405020304" pitchFamily="18" charset="-52"/>
                        </a:rPr>
                        <a:t> </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7081" marR="67081" marT="0" marB="0" anchor="ctr"/>
                </a:tc>
                <a:tc rowSpan="2">
                  <a:txBody>
                    <a:bodyPr/>
                    <a:lstStyle/>
                    <a:p>
                      <a:pPr algn="ctr">
                        <a:lnSpc>
                          <a:spcPct val="115000"/>
                        </a:lnSpc>
                        <a:spcAft>
                          <a:spcPts val="0"/>
                        </a:spcAft>
                      </a:pPr>
                      <a:r>
                        <a:rPr lang="ru-RU" sz="1400">
                          <a:effectLst/>
                          <a:latin typeface="Times New Roman Tj" panose="02020603050405020304" pitchFamily="18" charset="-52"/>
                        </a:rPr>
                        <a:t> </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7081" marR="67081" marT="0" marB="0" anchor="ctr"/>
                </a:tc>
                <a:tc rowSpan="2">
                  <a:txBody>
                    <a:bodyPr/>
                    <a:lstStyle/>
                    <a:p>
                      <a:pPr algn="ctr">
                        <a:lnSpc>
                          <a:spcPct val="115000"/>
                        </a:lnSpc>
                        <a:spcAft>
                          <a:spcPts val="0"/>
                        </a:spcAft>
                      </a:pPr>
                      <a:r>
                        <a:rPr lang="ru-RU" sz="1400">
                          <a:effectLst/>
                          <a:latin typeface="Times New Roman Tj" panose="02020603050405020304" pitchFamily="18" charset="-52"/>
                        </a:rPr>
                        <a:t> </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7081" marR="67081" marT="0" marB="0" anchor="ctr"/>
                </a:tc>
                <a:tc>
                  <a:txBody>
                    <a:bodyPr/>
                    <a:lstStyle/>
                    <a:p>
                      <a:pPr algn="ctr">
                        <a:lnSpc>
                          <a:spcPct val="115000"/>
                        </a:lnSpc>
                        <a:spcAft>
                          <a:spcPts val="0"/>
                        </a:spcAft>
                      </a:pPr>
                      <a:r>
                        <a:rPr lang="tg-Cyrl-TJ" sz="1400">
                          <a:effectLst/>
                          <a:latin typeface="Times New Roman Tj" panose="02020603050405020304" pitchFamily="18" charset="-52"/>
                        </a:rPr>
                        <a:t>Муродова М.Ҳ.</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7081" marR="67081" marT="0" marB="0"/>
                </a:tc>
                <a:tc>
                  <a:txBody>
                    <a:bodyPr/>
                    <a:lstStyle/>
                    <a:p>
                      <a:pPr algn="ctr">
                        <a:lnSpc>
                          <a:spcPct val="115000"/>
                        </a:lnSpc>
                        <a:spcAft>
                          <a:spcPts val="0"/>
                        </a:spcAft>
                      </a:pPr>
                      <a:r>
                        <a:rPr lang="tg-Cyrl-TJ" sz="1400">
                          <a:effectLst/>
                          <a:latin typeface="Times New Roman Tj" panose="02020603050405020304" pitchFamily="18" charset="-52"/>
                        </a:rPr>
                        <a:t>Биохимия</a:t>
                      </a:r>
                      <a:endParaRPr lang="ru-RU" sz="1400">
                        <a:effectLst/>
                        <a:latin typeface="Times New Roman Tj" panose="02020603050405020304" pitchFamily="18" charset="-52"/>
                      </a:endParaRPr>
                    </a:p>
                    <a:p>
                      <a:pPr algn="ctr">
                        <a:lnSpc>
                          <a:spcPct val="115000"/>
                        </a:lnSpc>
                        <a:spcAft>
                          <a:spcPts val="0"/>
                        </a:spcAft>
                      </a:pPr>
                      <a:r>
                        <a:rPr lang="ru-RU" sz="1400">
                          <a:effectLst/>
                          <a:latin typeface="Times New Roman Tj" panose="02020603050405020304" pitchFamily="18" charset="-52"/>
                        </a:rPr>
                        <a:t>(биология)</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7081" marR="67081" marT="0" marB="0"/>
                </a:tc>
                <a:tc>
                  <a:txBody>
                    <a:bodyPr/>
                    <a:lstStyle/>
                    <a:p>
                      <a:pPr algn="ctr">
                        <a:lnSpc>
                          <a:spcPct val="115000"/>
                        </a:lnSpc>
                        <a:spcAft>
                          <a:spcPts val="0"/>
                        </a:spcAft>
                      </a:pPr>
                      <a:r>
                        <a:rPr lang="tg-Cyrl-TJ" sz="1400">
                          <a:effectLst/>
                          <a:latin typeface="Times New Roman Tj" panose="02020603050405020304" pitchFamily="18" charset="-52"/>
                        </a:rPr>
                        <a:t>03.01.04</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7081" marR="67081" marT="0" marB="0"/>
                </a:tc>
                <a:extLst>
                  <a:ext uri="{0D108BD9-81ED-4DB2-BD59-A6C34878D82A}">
                    <a16:rowId xmlns:a16="http://schemas.microsoft.com/office/drawing/2014/main" val="1780224690"/>
                  </a:ext>
                </a:extLst>
              </a:tr>
              <a:tr h="513986">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tg-Cyrl-TJ" sz="1400">
                          <a:effectLst/>
                          <a:latin typeface="Times New Roman Tj" panose="02020603050405020304" pitchFamily="18" charset="-52"/>
                        </a:rPr>
                        <a:t>Содиқзода М.С.</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7081" marR="67081" marT="0" marB="0"/>
                </a:tc>
                <a:tc>
                  <a:txBody>
                    <a:bodyPr/>
                    <a:lstStyle/>
                    <a:p>
                      <a:pPr algn="ctr">
                        <a:lnSpc>
                          <a:spcPct val="115000"/>
                        </a:lnSpc>
                        <a:spcAft>
                          <a:spcPts val="0"/>
                        </a:spcAft>
                      </a:pPr>
                      <a:r>
                        <a:rPr lang="tg-Cyrl-TJ" sz="1400">
                          <a:effectLst/>
                          <a:latin typeface="Times New Roman Tj" panose="02020603050405020304" pitchFamily="18" charset="-52"/>
                        </a:rPr>
                        <a:t>Биохимия</a:t>
                      </a:r>
                      <a:endParaRPr lang="ru-RU" sz="1400">
                        <a:effectLst/>
                        <a:latin typeface="Times New Roman Tj" panose="02020603050405020304" pitchFamily="18" charset="-52"/>
                      </a:endParaRPr>
                    </a:p>
                    <a:p>
                      <a:pPr algn="ctr">
                        <a:lnSpc>
                          <a:spcPct val="115000"/>
                        </a:lnSpc>
                        <a:spcAft>
                          <a:spcPts val="0"/>
                        </a:spcAft>
                      </a:pPr>
                      <a:r>
                        <a:rPr lang="ru-RU" sz="1400">
                          <a:effectLst/>
                          <a:latin typeface="Times New Roman Tj" panose="02020603050405020304" pitchFamily="18" charset="-52"/>
                        </a:rPr>
                        <a:t>(биология)</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7081" marR="67081" marT="0" marB="0"/>
                </a:tc>
                <a:tc>
                  <a:txBody>
                    <a:bodyPr/>
                    <a:lstStyle/>
                    <a:p>
                      <a:pPr algn="ctr">
                        <a:lnSpc>
                          <a:spcPct val="115000"/>
                        </a:lnSpc>
                        <a:spcAft>
                          <a:spcPts val="0"/>
                        </a:spcAft>
                      </a:pPr>
                      <a:r>
                        <a:rPr lang="tg-Cyrl-TJ" sz="1400">
                          <a:effectLst/>
                          <a:latin typeface="Times New Roman Tj" panose="02020603050405020304" pitchFamily="18" charset="-52"/>
                        </a:rPr>
                        <a:t>03.01.04</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7081" marR="67081" marT="0" marB="0"/>
                </a:tc>
                <a:extLst>
                  <a:ext uri="{0D108BD9-81ED-4DB2-BD59-A6C34878D82A}">
                    <a16:rowId xmlns:a16="http://schemas.microsoft.com/office/drawing/2014/main" val="947992641"/>
                  </a:ext>
                </a:extLst>
              </a:tr>
              <a:tr h="1476650">
                <a:tc>
                  <a:txBody>
                    <a:bodyPr/>
                    <a:lstStyle/>
                    <a:p>
                      <a:pPr algn="ctr">
                        <a:lnSpc>
                          <a:spcPct val="115000"/>
                        </a:lnSpc>
                        <a:spcAft>
                          <a:spcPts val="0"/>
                        </a:spcAft>
                      </a:pPr>
                      <a:r>
                        <a:rPr lang="ru-RU" sz="1400">
                          <a:effectLst/>
                          <a:latin typeface="Times New Roman Tj" panose="02020603050405020304" pitchFamily="18" charset="-52"/>
                        </a:rPr>
                        <a:t>3.</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7081" marR="67081" marT="0" marB="0"/>
                </a:tc>
                <a:tc>
                  <a:txBody>
                    <a:bodyPr/>
                    <a:lstStyle/>
                    <a:p>
                      <a:pPr algn="just">
                        <a:lnSpc>
                          <a:spcPct val="115000"/>
                        </a:lnSpc>
                        <a:spcAft>
                          <a:spcPts val="0"/>
                        </a:spcAft>
                      </a:pPr>
                      <a:r>
                        <a:rPr lang="ru-RU" sz="1400" dirty="0">
                          <a:effectLst/>
                          <a:latin typeface="Times New Roman Tj" panose="02020603050405020304" pitchFamily="18" charset="-52"/>
                        </a:rPr>
                        <a:t>Биотехнология </a:t>
                      </a:r>
                      <a:endParaRPr lang="ru-RU" sz="1400" dirty="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7081" marR="67081" marT="0" marB="0" anchor="ctr"/>
                </a:tc>
                <a:tc>
                  <a:txBody>
                    <a:bodyPr/>
                    <a:lstStyle/>
                    <a:p>
                      <a:pPr algn="ctr">
                        <a:lnSpc>
                          <a:spcPct val="115000"/>
                        </a:lnSpc>
                        <a:spcAft>
                          <a:spcPts val="0"/>
                        </a:spcAft>
                      </a:pPr>
                      <a:r>
                        <a:rPr lang="ru-RU" sz="1400">
                          <a:effectLst/>
                          <a:latin typeface="Times New Roman Tj" panose="02020603050405020304" pitchFamily="18" charset="-52"/>
                        </a:rPr>
                        <a:t>Сайфуддинов А.Қ.</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7081" marR="67081" marT="0" marB="0" anchor="ctr"/>
                </a:tc>
                <a:tc>
                  <a:txBody>
                    <a:bodyPr/>
                    <a:lstStyle/>
                    <a:p>
                      <a:pPr algn="ctr">
                        <a:lnSpc>
                          <a:spcPct val="115000"/>
                        </a:lnSpc>
                        <a:spcAft>
                          <a:spcPts val="0"/>
                        </a:spcAft>
                      </a:pPr>
                      <a:r>
                        <a:rPr lang="ru-RU" sz="1400" dirty="0">
                          <a:effectLst/>
                          <a:latin typeface="Times New Roman Tj" panose="02020603050405020304" pitchFamily="18" charset="-52"/>
                        </a:rPr>
                        <a:t>Физиология </a:t>
                      </a:r>
                      <a:r>
                        <a:rPr lang="ru-RU" sz="1400" dirty="0" err="1">
                          <a:effectLst/>
                          <a:latin typeface="Times New Roman Tj" panose="02020603050405020304" pitchFamily="18" charset="-52"/>
                        </a:rPr>
                        <a:t>ва</a:t>
                      </a:r>
                      <a:r>
                        <a:rPr lang="ru-RU" sz="1400" dirty="0">
                          <a:effectLst/>
                          <a:latin typeface="Times New Roman Tj" panose="02020603050405020304" pitchFamily="18" charset="-52"/>
                        </a:rPr>
                        <a:t> </a:t>
                      </a:r>
                      <a:r>
                        <a:rPr lang="ru-RU" sz="1400" dirty="0" err="1">
                          <a:effectLst/>
                          <a:latin typeface="Times New Roman Tj" panose="02020603050405020304" pitchFamily="18" charset="-52"/>
                        </a:rPr>
                        <a:t>биохимияи</a:t>
                      </a:r>
                      <a:r>
                        <a:rPr lang="ru-RU" sz="1400" dirty="0">
                          <a:effectLst/>
                          <a:latin typeface="Times New Roman Tj" panose="02020603050405020304" pitchFamily="18" charset="-52"/>
                        </a:rPr>
                        <a:t> </a:t>
                      </a:r>
                      <a:r>
                        <a:rPr lang="ru-RU" sz="1400" dirty="0" err="1">
                          <a:effectLst/>
                          <a:latin typeface="Times New Roman Tj" panose="02020603050405020304" pitchFamily="18" charset="-52"/>
                        </a:rPr>
                        <a:t>растаниҳо</a:t>
                      </a:r>
                      <a:endParaRPr lang="ru-RU" sz="1400" dirty="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7081" marR="67081" marT="0" marB="0" anchor="ctr"/>
                </a:tc>
                <a:tc>
                  <a:txBody>
                    <a:bodyPr/>
                    <a:lstStyle/>
                    <a:p>
                      <a:pPr algn="ctr">
                        <a:lnSpc>
                          <a:spcPct val="115000"/>
                        </a:lnSpc>
                        <a:spcAft>
                          <a:spcPts val="0"/>
                        </a:spcAft>
                      </a:pPr>
                      <a:r>
                        <a:rPr lang="ru-RU" sz="1400" dirty="0">
                          <a:effectLst/>
                          <a:latin typeface="Times New Roman Tj" panose="02020603050405020304" pitchFamily="18" charset="-52"/>
                        </a:rPr>
                        <a:t>03.01.05</a:t>
                      </a:r>
                      <a:endParaRPr lang="ru-RU" sz="1400" dirty="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7081" marR="67081" marT="0" marB="0" anchor="ctr"/>
                </a:tc>
                <a:tc>
                  <a:txBody>
                    <a:bodyPr/>
                    <a:lstStyle/>
                    <a:p>
                      <a:pPr algn="ctr">
                        <a:lnSpc>
                          <a:spcPct val="115000"/>
                        </a:lnSpc>
                        <a:spcAft>
                          <a:spcPts val="0"/>
                        </a:spcAft>
                      </a:pPr>
                      <a:r>
                        <a:rPr lang="tg-Cyrl-TJ" sz="1400">
                          <a:effectLst/>
                          <a:latin typeface="Times New Roman Tj" panose="02020603050405020304" pitchFamily="18" charset="-52"/>
                        </a:rPr>
                        <a:t>Астанақулова Г.М.</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7081" marR="67081" marT="0" marB="0"/>
                </a:tc>
                <a:tc>
                  <a:txBody>
                    <a:bodyPr/>
                    <a:lstStyle/>
                    <a:p>
                      <a:pPr algn="ctr">
                        <a:lnSpc>
                          <a:spcPct val="115000"/>
                        </a:lnSpc>
                        <a:spcAft>
                          <a:spcPts val="0"/>
                        </a:spcAft>
                      </a:pPr>
                      <a:r>
                        <a:rPr lang="ru-RU" sz="1400">
                          <a:effectLst/>
                          <a:latin typeface="Times New Roman Tj" panose="02020603050405020304" pitchFamily="18" charset="-52"/>
                        </a:rPr>
                        <a:t>Физиология ва биохимияи растаниҳо (биология)</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7081" marR="67081" marT="0" marB="0" anchor="ctr"/>
                </a:tc>
                <a:tc>
                  <a:txBody>
                    <a:bodyPr/>
                    <a:lstStyle/>
                    <a:p>
                      <a:pPr algn="ctr">
                        <a:lnSpc>
                          <a:spcPct val="115000"/>
                        </a:lnSpc>
                        <a:spcAft>
                          <a:spcPts val="0"/>
                        </a:spcAft>
                      </a:pPr>
                      <a:r>
                        <a:rPr lang="ru-RU" sz="1400" dirty="0">
                          <a:effectLst/>
                          <a:latin typeface="Times New Roman Tj" panose="02020603050405020304" pitchFamily="18" charset="-52"/>
                        </a:rPr>
                        <a:t>03.01.05</a:t>
                      </a:r>
                      <a:endParaRPr lang="ru-RU" sz="1400" dirty="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7081" marR="67081" marT="0" marB="0" anchor="ctr"/>
                </a:tc>
                <a:extLst>
                  <a:ext uri="{0D108BD9-81ED-4DB2-BD59-A6C34878D82A}">
                    <a16:rowId xmlns:a16="http://schemas.microsoft.com/office/drawing/2014/main" val="360739064"/>
                  </a:ext>
                </a:extLst>
              </a:tr>
            </a:tbl>
          </a:graphicData>
        </a:graphic>
      </p:graphicFrame>
    </p:spTree>
    <p:extLst>
      <p:ext uri="{BB962C8B-B14F-4D97-AF65-F5344CB8AC3E}">
        <p14:creationId xmlns:p14="http://schemas.microsoft.com/office/powerpoint/2010/main" val="5493301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660DABF-7FF9-422A-AB7F-48B90B067969}"/>
              </a:ext>
            </a:extLst>
          </p:cNvPr>
          <p:cNvSpPr>
            <a:spLocks noGrp="1"/>
          </p:cNvSpPr>
          <p:nvPr>
            <p:ph type="title"/>
          </p:nvPr>
        </p:nvSpPr>
        <p:spPr>
          <a:xfrm>
            <a:off x="838200" y="365126"/>
            <a:ext cx="10515600" cy="791322"/>
          </a:xfrm>
        </p:spPr>
        <p:txBody>
          <a:bodyPr>
            <a:normAutofit/>
          </a:bodyPr>
          <a:lstStyle/>
          <a:p>
            <a:pPr algn="ctr"/>
            <a:r>
              <a:rPr lang="ru-RU" sz="2200" b="1" dirty="0" err="1">
                <a:latin typeface="Times New Roman Tj" panose="02020603050405020304" pitchFamily="18" charset="-52"/>
              </a:rPr>
              <a:t>Љадвали</a:t>
            </a:r>
            <a:r>
              <a:rPr lang="ru-RU" sz="2200" b="1" dirty="0">
                <a:latin typeface="Times New Roman Tj" panose="02020603050405020304" pitchFamily="18" charset="-52"/>
              </a:rPr>
              <a:t> 8.  </a:t>
            </a:r>
            <a:r>
              <a:rPr lang="ru-RU" sz="2200" b="1" dirty="0" err="1">
                <a:latin typeface="Times New Roman Tj" panose="02020603050405020304" pitchFamily="18" charset="-52"/>
              </a:rPr>
              <a:t>Миќдори</a:t>
            </a:r>
            <a:r>
              <a:rPr lang="ru-RU" sz="2200" b="1" dirty="0">
                <a:latin typeface="Times New Roman Tj" panose="02020603050405020304" pitchFamily="18" charset="-52"/>
              </a:rPr>
              <a:t> </a:t>
            </a:r>
            <a:r>
              <a:rPr lang="ru-RU" sz="2200" b="1" dirty="0" err="1">
                <a:latin typeface="Times New Roman Tj" panose="02020603050405020304" pitchFamily="18" charset="-52"/>
              </a:rPr>
              <a:t>корњои</a:t>
            </a:r>
            <a:r>
              <a:rPr lang="ru-RU" sz="2200" b="1" dirty="0">
                <a:latin typeface="Times New Roman Tj" panose="02020603050405020304" pitchFamily="18" charset="-52"/>
              </a:rPr>
              <a:t> </a:t>
            </a:r>
            <a:r>
              <a:rPr lang="ru-RU" sz="2200" b="1" dirty="0" err="1">
                <a:latin typeface="Times New Roman Tj" panose="02020603050405020304" pitchFamily="18" charset="-52"/>
              </a:rPr>
              <a:t>илмї</a:t>
            </a:r>
            <a:r>
              <a:rPr lang="ru-RU" sz="2200" b="1" dirty="0">
                <a:latin typeface="Times New Roman Tj" panose="02020603050405020304" pitchFamily="18" charset="-52"/>
              </a:rPr>
              <a:t>, </a:t>
            </a:r>
            <a:r>
              <a:rPr lang="ru-RU" sz="2200" b="1" dirty="0" err="1">
                <a:latin typeface="Times New Roman Tj" panose="02020603050405020304" pitchFamily="18" charset="-52"/>
              </a:rPr>
              <a:t>ки</a:t>
            </a:r>
            <a:r>
              <a:rPr lang="ru-RU" sz="2200" b="1" dirty="0">
                <a:latin typeface="Times New Roman Tj" panose="02020603050405020304" pitchFamily="18" charset="-52"/>
              </a:rPr>
              <a:t> дар </a:t>
            </a:r>
            <a:r>
              <a:rPr lang="ru-RU" sz="2200" b="1" dirty="0" err="1">
                <a:latin typeface="Times New Roman Tj" panose="02020603050405020304" pitchFamily="18" charset="-52"/>
              </a:rPr>
              <a:t>истењсолот</a:t>
            </a:r>
            <a:r>
              <a:rPr lang="ru-RU" sz="2200" b="1" dirty="0">
                <a:latin typeface="Times New Roman Tj" panose="02020603050405020304" pitchFamily="18" charset="-52"/>
              </a:rPr>
              <a:t> </a:t>
            </a:r>
            <a:r>
              <a:rPr lang="ru-RU" sz="2200" b="1" dirty="0" err="1">
                <a:latin typeface="Times New Roman Tj" panose="02020603050405020304" pitchFamily="18" charset="-52"/>
              </a:rPr>
              <a:t>ва</a:t>
            </a:r>
            <a:r>
              <a:rPr lang="ru-RU" sz="2200" b="1" dirty="0">
                <a:latin typeface="Times New Roman Tj" panose="02020603050405020304" pitchFamily="18" charset="-52"/>
              </a:rPr>
              <a:t> </a:t>
            </a:r>
            <a:r>
              <a:rPr lang="ru-RU" sz="2200" b="1" dirty="0" err="1">
                <a:latin typeface="Times New Roman Tj" panose="02020603050405020304" pitchFamily="18" charset="-52"/>
              </a:rPr>
              <a:t>љараёни</a:t>
            </a:r>
            <a:r>
              <a:rPr lang="ru-RU" sz="2200" b="1" dirty="0">
                <a:latin typeface="Times New Roman Tj" panose="02020603050405020304" pitchFamily="18" charset="-52"/>
              </a:rPr>
              <a:t> </a:t>
            </a:r>
            <a:r>
              <a:rPr lang="ru-RU" sz="2200" b="1" dirty="0" err="1">
                <a:latin typeface="Times New Roman Tj" panose="02020603050405020304" pitchFamily="18" charset="-52"/>
              </a:rPr>
              <a:t>таълим</a:t>
            </a:r>
            <a:r>
              <a:rPr lang="ru-RU" sz="2200" b="1" dirty="0">
                <a:latin typeface="Times New Roman Tj" panose="02020603050405020304" pitchFamily="18" charset="-52"/>
              </a:rPr>
              <a:t> </a:t>
            </a:r>
            <a:r>
              <a:rPr lang="ru-RU" sz="2200" b="1" dirty="0" err="1">
                <a:latin typeface="Times New Roman Tj" panose="02020603050405020304" pitchFamily="18" charset="-52"/>
              </a:rPr>
              <a:t>ва</a:t>
            </a:r>
            <a:r>
              <a:rPr lang="ru-RU" sz="2200" b="1" dirty="0">
                <a:latin typeface="Times New Roman Tj" panose="02020603050405020304" pitchFamily="18" charset="-52"/>
              </a:rPr>
              <a:t> </a:t>
            </a:r>
            <a:r>
              <a:rPr lang="ru-RU" sz="2200" b="1" dirty="0" err="1">
                <a:latin typeface="Times New Roman Tj" panose="02020603050405020304" pitchFamily="18" charset="-52"/>
              </a:rPr>
              <a:t>илм</a:t>
            </a:r>
            <a:r>
              <a:rPr lang="ru-RU" sz="2200" b="1" dirty="0">
                <a:latin typeface="Times New Roman Tj" panose="02020603050405020304" pitchFamily="18" charset="-52"/>
              </a:rPr>
              <a:t> соли 2024 </a:t>
            </a:r>
            <a:r>
              <a:rPr lang="ru-RU" sz="2200" b="1" dirty="0" err="1">
                <a:latin typeface="Times New Roman Tj" panose="02020603050405020304" pitchFamily="18" charset="-52"/>
              </a:rPr>
              <a:t>љорї</a:t>
            </a:r>
            <a:r>
              <a:rPr lang="ru-RU" sz="2200" b="1" dirty="0">
                <a:latin typeface="Times New Roman Tj" panose="02020603050405020304" pitchFamily="18" charset="-52"/>
              </a:rPr>
              <a:t> карда </a:t>
            </a:r>
            <a:r>
              <a:rPr lang="ru-RU" sz="2200" b="1" dirty="0" err="1">
                <a:latin typeface="Times New Roman Tj" panose="02020603050405020304" pitchFamily="18" charset="-52"/>
              </a:rPr>
              <a:t>шудаанд</a:t>
            </a:r>
            <a:endParaRPr lang="ru-RU" dirty="0"/>
          </a:p>
        </p:txBody>
      </p:sp>
      <p:graphicFrame>
        <p:nvGraphicFramePr>
          <p:cNvPr id="4" name="Объект 3">
            <a:extLst>
              <a:ext uri="{FF2B5EF4-FFF2-40B4-BE49-F238E27FC236}">
                <a16:creationId xmlns:a16="http://schemas.microsoft.com/office/drawing/2014/main" id="{0A65AA16-4B17-4044-B8DB-B346C6FF1D13}"/>
              </a:ext>
            </a:extLst>
          </p:cNvPr>
          <p:cNvGraphicFramePr>
            <a:graphicFrameLocks noGrp="1"/>
          </p:cNvGraphicFramePr>
          <p:nvPr>
            <p:ph idx="1"/>
            <p:extLst>
              <p:ext uri="{D42A27DB-BD31-4B8C-83A1-F6EECF244321}">
                <p14:modId xmlns:p14="http://schemas.microsoft.com/office/powerpoint/2010/main" val="1727993559"/>
              </p:ext>
            </p:extLst>
          </p:nvPr>
        </p:nvGraphicFramePr>
        <p:xfrm>
          <a:off x="564776" y="1541929"/>
          <a:ext cx="10667998" cy="5028001"/>
        </p:xfrm>
        <a:graphic>
          <a:graphicData uri="http://schemas.openxmlformats.org/drawingml/2006/table">
            <a:tbl>
              <a:tblPr firstRow="1" firstCol="1" lastRow="1" lastCol="1" bandRow="1" bandCol="1">
                <a:tableStyleId>{5C22544A-7EE6-4342-B048-85BDC9FD1C3A}</a:tableStyleId>
              </a:tblPr>
              <a:tblGrid>
                <a:gridCol w="672353">
                  <a:extLst>
                    <a:ext uri="{9D8B030D-6E8A-4147-A177-3AD203B41FA5}">
                      <a16:colId xmlns:a16="http://schemas.microsoft.com/office/drawing/2014/main" val="2175011212"/>
                    </a:ext>
                  </a:extLst>
                </a:gridCol>
                <a:gridCol w="3048000">
                  <a:extLst>
                    <a:ext uri="{9D8B030D-6E8A-4147-A177-3AD203B41FA5}">
                      <a16:colId xmlns:a16="http://schemas.microsoft.com/office/drawing/2014/main" val="788578332"/>
                    </a:ext>
                  </a:extLst>
                </a:gridCol>
                <a:gridCol w="2465295">
                  <a:extLst>
                    <a:ext uri="{9D8B030D-6E8A-4147-A177-3AD203B41FA5}">
                      <a16:colId xmlns:a16="http://schemas.microsoft.com/office/drawing/2014/main" val="1532142016"/>
                    </a:ext>
                  </a:extLst>
                </a:gridCol>
                <a:gridCol w="2366682">
                  <a:extLst>
                    <a:ext uri="{9D8B030D-6E8A-4147-A177-3AD203B41FA5}">
                      <a16:colId xmlns:a16="http://schemas.microsoft.com/office/drawing/2014/main" val="3806851543"/>
                    </a:ext>
                  </a:extLst>
                </a:gridCol>
                <a:gridCol w="2115668">
                  <a:extLst>
                    <a:ext uri="{9D8B030D-6E8A-4147-A177-3AD203B41FA5}">
                      <a16:colId xmlns:a16="http://schemas.microsoft.com/office/drawing/2014/main" val="1563781682"/>
                    </a:ext>
                  </a:extLst>
                </a:gridCol>
              </a:tblGrid>
              <a:tr h="1567694">
                <a:tc>
                  <a:txBody>
                    <a:bodyPr/>
                    <a:lstStyle/>
                    <a:p>
                      <a:pPr algn="ctr">
                        <a:lnSpc>
                          <a:spcPct val="115000"/>
                        </a:lnSpc>
                        <a:spcAft>
                          <a:spcPts val="0"/>
                        </a:spcAft>
                      </a:pPr>
                      <a:r>
                        <a:rPr lang="ru-RU" sz="1800">
                          <a:effectLst/>
                          <a:latin typeface="Times New Roman Tj" panose="02020603050405020304" pitchFamily="18" charset="-52"/>
                        </a:rPr>
                        <a:t>№</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800" dirty="0" err="1">
                          <a:effectLst/>
                          <a:latin typeface="Times New Roman Tj" panose="02020603050405020304" pitchFamily="18" charset="-52"/>
                        </a:rPr>
                        <a:t>Кафедраҳои</a:t>
                      </a:r>
                      <a:r>
                        <a:rPr lang="ru-RU" sz="1800" dirty="0">
                          <a:effectLst/>
                          <a:latin typeface="Times New Roman Tj" panose="02020603050405020304" pitchFamily="18" charset="-52"/>
                        </a:rPr>
                        <a:t> </a:t>
                      </a:r>
                      <a:r>
                        <a:rPr lang="ru-RU" sz="1800" dirty="0" err="1">
                          <a:effectLst/>
                          <a:latin typeface="Times New Roman Tj" panose="02020603050405020304" pitchFamily="18" charset="-52"/>
                        </a:rPr>
                        <a:t>факултет</a:t>
                      </a:r>
                      <a:endParaRPr lang="ru-RU" sz="1800" dirty="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800">
                          <a:effectLst/>
                          <a:latin typeface="Times New Roman Tj" panose="02020603050405020304" pitchFamily="18" charset="-52"/>
                        </a:rPr>
                        <a:t>Миќдори корњои  дар соњањои истењсолї ва ѓайриистењсолї љоришуда</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800">
                          <a:effectLst/>
                          <a:latin typeface="Times New Roman Tj" panose="02020603050405020304" pitchFamily="18" charset="-52"/>
                        </a:rPr>
                        <a:t>Миќдори корҳои дар љараёни таълим љоришуда</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800">
                          <a:effectLst/>
                          <a:latin typeface="Times New Roman Tj" panose="02020603050405020304" pitchFamily="18" charset="-52"/>
                        </a:rPr>
                        <a:t>Миќдори корҳои дар ҷараёни илм љоришуда</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282286124"/>
                  </a:ext>
                </a:extLst>
              </a:tr>
              <a:tr h="361455">
                <a:tc>
                  <a:txBody>
                    <a:bodyPr/>
                    <a:lstStyle/>
                    <a:p>
                      <a:pPr algn="ctr">
                        <a:lnSpc>
                          <a:spcPct val="115000"/>
                        </a:lnSpc>
                        <a:spcAft>
                          <a:spcPts val="0"/>
                        </a:spcAft>
                      </a:pPr>
                      <a:r>
                        <a:rPr lang="ru-RU" sz="1800">
                          <a:effectLst/>
                          <a:latin typeface="Times New Roman Tj" panose="02020603050405020304" pitchFamily="18" charset="-52"/>
                        </a:rPr>
                        <a:t>1.</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ru-RU" sz="1800">
                          <a:effectLst/>
                          <a:latin typeface="Times New Roman Tj" panose="02020603050405020304" pitchFamily="18" charset="-52"/>
                        </a:rPr>
                        <a:t>Ботаника ва дендрология</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800">
                          <a:effectLst/>
                          <a:latin typeface="Times New Roman Tj" panose="02020603050405020304" pitchFamily="18" charset="-52"/>
                        </a:rPr>
                        <a:t>-</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800">
                          <a:effectLst/>
                          <a:latin typeface="Times New Roman Tj" panose="02020603050405020304" pitchFamily="18" charset="-52"/>
                        </a:rPr>
                        <a:t>4</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800">
                          <a:effectLst/>
                          <a:latin typeface="Times New Roman Tj" panose="02020603050405020304" pitchFamily="18" charset="-52"/>
                        </a:rPr>
                        <a:t>-</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711541834"/>
                  </a:ext>
                </a:extLst>
              </a:tr>
              <a:tr h="361455">
                <a:tc>
                  <a:txBody>
                    <a:bodyPr/>
                    <a:lstStyle/>
                    <a:p>
                      <a:pPr algn="ctr">
                        <a:lnSpc>
                          <a:spcPct val="115000"/>
                        </a:lnSpc>
                        <a:spcAft>
                          <a:spcPts val="0"/>
                        </a:spcAft>
                      </a:pPr>
                      <a:r>
                        <a:rPr lang="ru-RU" sz="1800">
                          <a:effectLst/>
                          <a:latin typeface="Times New Roman Tj" panose="02020603050405020304" pitchFamily="18" charset="-52"/>
                        </a:rPr>
                        <a:t>2.</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ru-RU" sz="1800">
                          <a:effectLst/>
                          <a:latin typeface="Times New Roman Tj" panose="02020603050405020304" pitchFamily="18" charset="-52"/>
                        </a:rPr>
                        <a:t>Экология</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800">
                          <a:effectLst/>
                          <a:latin typeface="Times New Roman Tj" panose="02020603050405020304" pitchFamily="18" charset="-52"/>
                        </a:rPr>
                        <a:t>-</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800">
                          <a:effectLst/>
                          <a:latin typeface="Times New Roman Tj" panose="02020603050405020304" pitchFamily="18" charset="-52"/>
                        </a:rPr>
                        <a:t>1</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800">
                          <a:effectLst/>
                          <a:latin typeface="Times New Roman Tj" panose="02020603050405020304" pitchFamily="18" charset="-52"/>
                        </a:rPr>
                        <a:t>2</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691472408"/>
                  </a:ext>
                </a:extLst>
              </a:tr>
              <a:tr h="361455">
                <a:tc>
                  <a:txBody>
                    <a:bodyPr/>
                    <a:lstStyle/>
                    <a:p>
                      <a:pPr algn="ctr">
                        <a:lnSpc>
                          <a:spcPct val="115000"/>
                        </a:lnSpc>
                        <a:spcAft>
                          <a:spcPts val="0"/>
                        </a:spcAft>
                      </a:pPr>
                      <a:r>
                        <a:rPr lang="ru-RU" sz="1800">
                          <a:effectLst/>
                          <a:latin typeface="Times New Roman Tj" panose="02020603050405020304" pitchFamily="18" charset="-52"/>
                        </a:rPr>
                        <a:t>3.</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ru-RU" sz="1800">
                          <a:effectLst/>
                          <a:latin typeface="Times New Roman Tj" panose="02020603050405020304" pitchFamily="18" charset="-52"/>
                        </a:rPr>
                        <a:t>Физиологияи растанињо </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rPr>
                        <a:t>-</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rPr>
                        <a:t>2</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rPr>
                        <a:t>-</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973695750"/>
                  </a:ext>
                </a:extLst>
              </a:tr>
              <a:tr h="361455">
                <a:tc>
                  <a:txBody>
                    <a:bodyPr/>
                    <a:lstStyle/>
                    <a:p>
                      <a:pPr algn="ctr">
                        <a:lnSpc>
                          <a:spcPct val="115000"/>
                        </a:lnSpc>
                        <a:spcAft>
                          <a:spcPts val="0"/>
                        </a:spcAft>
                      </a:pPr>
                      <a:r>
                        <a:rPr lang="ru-RU" sz="1800">
                          <a:effectLst/>
                          <a:latin typeface="Times New Roman Tj" panose="02020603050405020304" pitchFamily="18" charset="-52"/>
                        </a:rPr>
                        <a:t>4.</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ru-RU" sz="1800">
                          <a:effectLst/>
                          <a:latin typeface="Times New Roman Tj" panose="02020603050405020304" pitchFamily="18" charset="-52"/>
                        </a:rPr>
                        <a:t>Биотехнология </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800">
                          <a:effectLst/>
                          <a:latin typeface="Times New Roman Tj" panose="02020603050405020304" pitchFamily="18" charset="-52"/>
                        </a:rPr>
                        <a:t>2</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tg-Cyrl-TJ" sz="1800">
                          <a:effectLst/>
                          <a:latin typeface="Times New Roman Tj" panose="02020603050405020304" pitchFamily="18" charset="-52"/>
                        </a:rPr>
                        <a:t>2</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tg-Cyrl-TJ" sz="1800">
                          <a:effectLst/>
                          <a:latin typeface="Times New Roman Tj" panose="02020603050405020304" pitchFamily="18" charset="-52"/>
                        </a:rPr>
                        <a:t>4</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137794002"/>
                  </a:ext>
                </a:extLst>
              </a:tr>
              <a:tr h="361455">
                <a:tc>
                  <a:txBody>
                    <a:bodyPr/>
                    <a:lstStyle/>
                    <a:p>
                      <a:pPr algn="ctr">
                        <a:lnSpc>
                          <a:spcPct val="115000"/>
                        </a:lnSpc>
                        <a:spcAft>
                          <a:spcPts val="0"/>
                        </a:spcAft>
                      </a:pPr>
                      <a:r>
                        <a:rPr lang="ru-RU" sz="1800">
                          <a:effectLst/>
                          <a:latin typeface="Times New Roman Tj" panose="02020603050405020304" pitchFamily="18" charset="-52"/>
                        </a:rPr>
                        <a:t>5.</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ru-RU" sz="1800">
                          <a:effectLst/>
                          <a:latin typeface="Times New Roman Tj" panose="02020603050405020304" pitchFamily="18" charset="-52"/>
                        </a:rPr>
                        <a:t>Биохимия</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800">
                          <a:effectLst/>
                          <a:latin typeface="Times New Roman Tj" panose="02020603050405020304" pitchFamily="18" charset="-52"/>
                        </a:rPr>
                        <a:t>-</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800">
                          <a:effectLst/>
                          <a:latin typeface="Times New Roman Tj" panose="02020603050405020304" pitchFamily="18" charset="-52"/>
                        </a:rPr>
                        <a:t>3</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800">
                          <a:effectLst/>
                          <a:latin typeface="Times New Roman Tj" panose="02020603050405020304" pitchFamily="18" charset="-52"/>
                        </a:rPr>
                        <a:t>-</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434447471"/>
                  </a:ext>
                </a:extLst>
              </a:tr>
              <a:tr h="361455">
                <a:tc>
                  <a:txBody>
                    <a:bodyPr/>
                    <a:lstStyle/>
                    <a:p>
                      <a:pPr algn="ctr">
                        <a:lnSpc>
                          <a:spcPct val="115000"/>
                        </a:lnSpc>
                        <a:spcAft>
                          <a:spcPts val="0"/>
                        </a:spcAft>
                      </a:pPr>
                      <a:r>
                        <a:rPr lang="ru-RU" sz="1800">
                          <a:effectLst/>
                          <a:latin typeface="Times New Roman Tj" panose="02020603050405020304" pitchFamily="18" charset="-52"/>
                        </a:rPr>
                        <a:t>6.</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ru-RU" sz="1800">
                          <a:effectLst/>
                          <a:latin typeface="Times New Roman Tj" panose="02020603050405020304" pitchFamily="18" charset="-52"/>
                        </a:rPr>
                        <a:t>Зоология</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rPr>
                        <a:t>1</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800">
                          <a:effectLst/>
                          <a:latin typeface="Times New Roman Tj" panose="02020603050405020304" pitchFamily="18" charset="-52"/>
                        </a:rPr>
                        <a:t>1</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800">
                          <a:effectLst/>
                          <a:latin typeface="Times New Roman Tj" panose="02020603050405020304" pitchFamily="18" charset="-52"/>
                        </a:rPr>
                        <a:t>1</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590478583"/>
                  </a:ext>
                </a:extLst>
              </a:tr>
              <a:tr h="930122">
                <a:tc>
                  <a:txBody>
                    <a:bodyPr/>
                    <a:lstStyle/>
                    <a:p>
                      <a:pPr algn="ctr">
                        <a:lnSpc>
                          <a:spcPct val="115000"/>
                        </a:lnSpc>
                        <a:spcAft>
                          <a:spcPts val="0"/>
                        </a:spcAft>
                      </a:pPr>
                      <a:r>
                        <a:rPr lang="ru-RU" sz="1800">
                          <a:effectLst/>
                          <a:latin typeface="Times New Roman Tj" panose="02020603050405020304" pitchFamily="18" charset="-52"/>
                        </a:rPr>
                        <a:t>7.</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ru-RU" sz="1800">
                          <a:effectLst/>
                          <a:latin typeface="Times New Roman Tj" panose="02020603050405020304" pitchFamily="18" charset="-52"/>
                        </a:rPr>
                        <a:t>Физиологияи одам ва њайвонот ба номи академик Сафаров Ҳ.М.</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rPr>
                        <a:t>-</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rPr>
                        <a:t>3</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rPr>
                        <a:t>6</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032603486"/>
                  </a:ext>
                </a:extLst>
              </a:tr>
              <a:tr h="361455">
                <a:tc>
                  <a:txBody>
                    <a:bodyPr/>
                    <a:lstStyle/>
                    <a:p>
                      <a:pPr algn="ctr">
                        <a:lnSpc>
                          <a:spcPct val="115000"/>
                        </a:lnSpc>
                        <a:spcAft>
                          <a:spcPts val="0"/>
                        </a:spcAft>
                      </a:pPr>
                      <a:r>
                        <a:rPr lang="ru-RU" sz="1800">
                          <a:effectLst/>
                          <a:latin typeface="Times New Roman Tj" panose="02020603050405020304" pitchFamily="18" charset="-52"/>
                        </a:rPr>
                        <a:t> </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ru-RU" sz="1800">
                          <a:effectLst/>
                          <a:latin typeface="Times New Roman Tj" panose="02020603050405020304" pitchFamily="18" charset="-52"/>
                        </a:rPr>
                        <a:t>Њамагї</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800">
                          <a:effectLst/>
                          <a:latin typeface="Times New Roman Tj" panose="02020603050405020304" pitchFamily="18" charset="-52"/>
                        </a:rPr>
                        <a:t>3</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tg-Cyrl-TJ" sz="1800">
                          <a:effectLst/>
                          <a:latin typeface="Times New Roman Tj" panose="02020603050405020304" pitchFamily="18" charset="-52"/>
                        </a:rPr>
                        <a:t>16</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tg-Cyrl-TJ" sz="1800" dirty="0">
                          <a:effectLst/>
                          <a:latin typeface="Times New Roman Tj" panose="02020603050405020304" pitchFamily="18" charset="-52"/>
                        </a:rPr>
                        <a:t>13</a:t>
                      </a:r>
                      <a:endParaRPr lang="ru-RU" sz="1800" dirty="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608789582"/>
                  </a:ext>
                </a:extLst>
              </a:tr>
            </a:tbl>
          </a:graphicData>
        </a:graphic>
      </p:graphicFrame>
    </p:spTree>
    <p:extLst>
      <p:ext uri="{BB962C8B-B14F-4D97-AF65-F5344CB8AC3E}">
        <p14:creationId xmlns:p14="http://schemas.microsoft.com/office/powerpoint/2010/main" val="25922183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157D575-C828-49B2-8AC2-B7CA6F640CA1}"/>
              </a:ext>
            </a:extLst>
          </p:cNvPr>
          <p:cNvSpPr>
            <a:spLocks noGrp="1"/>
          </p:cNvSpPr>
          <p:nvPr>
            <p:ph type="title"/>
          </p:nvPr>
        </p:nvSpPr>
        <p:spPr>
          <a:xfrm>
            <a:off x="1864659" y="365126"/>
            <a:ext cx="7566212" cy="773392"/>
          </a:xfrm>
        </p:spPr>
        <p:txBody>
          <a:bodyPr>
            <a:normAutofit fontScale="90000"/>
          </a:bodyPr>
          <a:lstStyle/>
          <a:p>
            <a:pPr algn="ctr"/>
            <a:r>
              <a:rPr lang="tt-RU" sz="2200" b="1" dirty="0">
                <a:latin typeface="Times New Roman Tj" panose="02020603050405020304" pitchFamily="18" charset="-52"/>
              </a:rPr>
              <a:t>ФИШУРДАИ</a:t>
            </a:r>
            <a:br>
              <a:rPr lang="ru-RU" sz="2200" dirty="0">
                <a:latin typeface="Times New Roman Tj" panose="02020603050405020304" pitchFamily="18" charset="-52"/>
              </a:rPr>
            </a:br>
            <a:r>
              <a:rPr lang="tt-RU" sz="2200" dirty="0">
                <a:latin typeface="Times New Roman Tj" panose="02020603050405020304" pitchFamily="18" charset="-52"/>
              </a:rPr>
              <a:t>ҳисоботи корҳои илмӣ-таҳқиқотии факултети биология дар соли 2024</a:t>
            </a:r>
            <a:endParaRPr lang="ru-RU" dirty="0"/>
          </a:p>
        </p:txBody>
      </p:sp>
      <p:sp>
        <p:nvSpPr>
          <p:cNvPr id="3" name="Объект 2">
            <a:extLst>
              <a:ext uri="{FF2B5EF4-FFF2-40B4-BE49-F238E27FC236}">
                <a16:creationId xmlns:a16="http://schemas.microsoft.com/office/drawing/2014/main" id="{B40584BC-093A-4FDD-BF2A-26E28F8542EB}"/>
              </a:ext>
            </a:extLst>
          </p:cNvPr>
          <p:cNvSpPr>
            <a:spLocks noGrp="1"/>
          </p:cNvSpPr>
          <p:nvPr>
            <p:ph idx="1"/>
          </p:nvPr>
        </p:nvSpPr>
        <p:spPr>
          <a:xfrm>
            <a:off x="672354" y="1290917"/>
            <a:ext cx="11098306" cy="5271248"/>
          </a:xfrm>
        </p:spPr>
        <p:txBody>
          <a:bodyPr>
            <a:normAutofit fontScale="77500" lnSpcReduction="20000"/>
          </a:bodyPr>
          <a:lstStyle/>
          <a:p>
            <a:pPr algn="just"/>
            <a:r>
              <a:rPr lang="tt-RU" sz="2900" dirty="0">
                <a:latin typeface="Times New Roman Tj" panose="02020603050405020304" pitchFamily="18" charset="-52"/>
              </a:rPr>
              <a:t>Соли 2024 корњои илмї-таҳќиќотї дар 7 кафедраи факултет; Ботаника ва дендрология, Экология, Физиологияи растанињо, Биотехнология, Биохимия, Зоология, Физиологияи одам ва њайвонот ба номи академик Сафаров Ҳ.М. – мувофиќи 3 самт, 5 масъала ва 6 мавзу роҳандозӣ карда шуд. Дар иљрои наќшаи корњои илмї-таҳќиќотї 65 нафар устодон, 16 нафар докторони илм (1 нафар зан академик) 36 нафар номзадони илм (10 нафар зан) сањм гузоштанд. Синну соли миёнаи устодон байни докторони илм 83,4 (занон), 69,06 (мардон) ва дар байни номзадони илм 44,45 (занон) ва 46,23 (мардон) баробар мебошад.</a:t>
            </a:r>
            <a:endParaRPr lang="ru-RU" sz="2900" dirty="0">
              <a:latin typeface="Times New Roman Tj" panose="02020603050405020304" pitchFamily="18" charset="-52"/>
            </a:endParaRPr>
          </a:p>
          <a:p>
            <a:pPr algn="just"/>
            <a:r>
              <a:rPr lang="tt-RU" sz="2900" dirty="0">
                <a:latin typeface="Times New Roman Tj" panose="02020603050405020304" pitchFamily="18" charset="-52"/>
              </a:rPr>
              <a:t>Устодони факултет дар соли љорї 147 номгўй асарњои илмї ва таълимиву методї ба табъ расонидаанд, ки љузъиёти ин шумораро 5 - монография, 6 - китоб, 1 - воситаи таълимї, 15 - дастури методї ва 52 – маќоларо ташкил медињанд.</a:t>
            </a:r>
            <a:endParaRPr lang="ru-RU" sz="2900" dirty="0">
              <a:latin typeface="Times New Roman Tj" panose="02020603050405020304" pitchFamily="18" charset="-52"/>
            </a:endParaRPr>
          </a:p>
          <a:p>
            <a:pPr algn="just"/>
            <a:r>
              <a:rPr lang="tg-Cyrl-TJ" sz="2900" dirty="0">
                <a:latin typeface="Times New Roman Tj" panose="02020603050405020304" pitchFamily="18" charset="-52"/>
              </a:rPr>
              <a:t>Устодони факултет дар конфронсњои гуногун љамъулљамъ 117 -маърўза кардаанд, ки аз инњо 15 - тоашон дар конфронсњои байналмилалї, 71 - тоашон дар конфронсњои љумњуриявї ва 31-тоашон дар конференсияҳои донишгоҳӣ мебошанд.</a:t>
            </a:r>
            <a:endParaRPr lang="ru-RU" sz="2900" dirty="0">
              <a:latin typeface="Times New Roman Tj" panose="02020603050405020304" pitchFamily="18" charset="-52"/>
            </a:endParaRPr>
          </a:p>
          <a:p>
            <a:pPr algn="just"/>
            <a:r>
              <a:rPr lang="tt-RU" sz="2900" dirty="0">
                <a:latin typeface="Times New Roman Tj" panose="02020603050405020304" pitchFamily="18" charset="-52"/>
              </a:rPr>
              <a:t>Корњои илмї – тањќиќотии устодони факултет бо љараёни таълим алоќаи мустањкам дорад. Дастовардњои илмии устодон дар раванди таълим њамчун китобњои дарсї, адабиёти илмии иловагию ёрирасон истифода мешаванд. Баъзе аз инњо дар шакли курсњои ихтисос, дарсњои амалї ва лабораторї корбаст мешаванд.</a:t>
            </a:r>
            <a:endParaRPr lang="ru-RU" sz="2900" dirty="0">
              <a:latin typeface="Times New Roman Tj" panose="02020603050405020304" pitchFamily="18" charset="-52"/>
            </a:endParaRPr>
          </a:p>
          <a:p>
            <a:pPr algn="just"/>
            <a:r>
              <a:rPr lang="tt-RU" sz="2900" dirty="0">
                <a:latin typeface="Times New Roman Tj" panose="02020603050405020304" pitchFamily="18" charset="-52"/>
              </a:rPr>
              <a:t>Асару маќолањои батабърасида мувофиќ ба барномаи КИТ мебошанд.</a:t>
            </a:r>
            <a:endParaRPr lang="ru-RU" sz="2900" dirty="0">
              <a:latin typeface="Times New Roman Tj" panose="02020603050405020304" pitchFamily="18" charset="-52"/>
            </a:endParaRPr>
          </a:p>
        </p:txBody>
      </p:sp>
    </p:spTree>
    <p:extLst>
      <p:ext uri="{BB962C8B-B14F-4D97-AF65-F5344CB8AC3E}">
        <p14:creationId xmlns:p14="http://schemas.microsoft.com/office/powerpoint/2010/main" val="2919816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01B4559-9CAF-4B5D-BC52-57A2B0B65C47}"/>
              </a:ext>
            </a:extLst>
          </p:cNvPr>
          <p:cNvSpPr>
            <a:spLocks noGrp="1"/>
          </p:cNvSpPr>
          <p:nvPr>
            <p:ph type="title"/>
          </p:nvPr>
        </p:nvSpPr>
        <p:spPr>
          <a:xfrm>
            <a:off x="838200" y="365125"/>
            <a:ext cx="10515600" cy="728569"/>
          </a:xfrm>
        </p:spPr>
        <p:txBody>
          <a:bodyPr>
            <a:normAutofit/>
          </a:bodyPr>
          <a:lstStyle/>
          <a:p>
            <a:pPr algn="ctr"/>
            <a:r>
              <a:rPr lang="ru-RU" sz="2200" b="1" dirty="0" err="1">
                <a:latin typeface="Times New Roman Tj" panose="02020603050405020304" pitchFamily="18" charset="-52"/>
              </a:rPr>
              <a:t>Љадвали</a:t>
            </a:r>
            <a:r>
              <a:rPr lang="ru-RU" sz="2200" b="1" dirty="0">
                <a:latin typeface="Times New Roman Tj" panose="02020603050405020304" pitchFamily="18" charset="-52"/>
              </a:rPr>
              <a:t> 9.</a:t>
            </a:r>
            <a:r>
              <a:rPr lang="ru-RU" sz="2200" dirty="0">
                <a:latin typeface="Times New Roman Tj" panose="02020603050405020304" pitchFamily="18" charset="-52"/>
              </a:rPr>
              <a:t> </a:t>
            </a:r>
            <a:r>
              <a:rPr lang="ru-RU" sz="2200" b="1" dirty="0" err="1">
                <a:latin typeface="Times New Roman Tj" panose="02020603050405020304" pitchFamily="18" charset="-52"/>
              </a:rPr>
              <a:t>Миќдори</a:t>
            </a:r>
            <a:r>
              <a:rPr lang="ru-RU" sz="2200" b="1" dirty="0">
                <a:latin typeface="Times New Roman Tj" panose="02020603050405020304" pitchFamily="18" charset="-52"/>
              </a:rPr>
              <a:t> </a:t>
            </a:r>
            <a:r>
              <a:rPr lang="ru-RU" sz="2200" b="1" dirty="0" err="1">
                <a:latin typeface="Times New Roman Tj" panose="02020603050405020304" pitchFamily="18" charset="-52"/>
              </a:rPr>
              <a:t>маърўзањое</a:t>
            </a:r>
            <a:r>
              <a:rPr lang="ru-RU" sz="2200" b="1" dirty="0">
                <a:latin typeface="Times New Roman Tj" panose="02020603050405020304" pitchFamily="18" charset="-52"/>
              </a:rPr>
              <a:t>, </a:t>
            </a:r>
            <a:r>
              <a:rPr lang="ru-RU" sz="2200" b="1" dirty="0" err="1">
                <a:latin typeface="Times New Roman Tj" panose="02020603050405020304" pitchFamily="18" charset="-52"/>
              </a:rPr>
              <a:t>ки</a:t>
            </a:r>
            <a:r>
              <a:rPr lang="ru-RU" sz="2200" b="1" dirty="0">
                <a:latin typeface="Times New Roman Tj" panose="02020603050405020304" pitchFamily="18" charset="-52"/>
              </a:rPr>
              <a:t> </a:t>
            </a:r>
            <a:r>
              <a:rPr lang="ru-RU" sz="2200" b="1" dirty="0" err="1">
                <a:latin typeface="Times New Roman Tj" panose="02020603050405020304" pitchFamily="18" charset="-52"/>
              </a:rPr>
              <a:t>устодони</a:t>
            </a:r>
            <a:r>
              <a:rPr lang="ru-RU" sz="2200" b="1" dirty="0">
                <a:latin typeface="Times New Roman Tj" panose="02020603050405020304" pitchFamily="18" charset="-52"/>
              </a:rPr>
              <a:t> </a:t>
            </a:r>
            <a:r>
              <a:rPr lang="ru-RU" sz="2200" b="1" dirty="0" err="1">
                <a:latin typeface="Times New Roman Tj" panose="02020603050405020304" pitchFamily="18" charset="-52"/>
              </a:rPr>
              <a:t>факултети</a:t>
            </a:r>
            <a:r>
              <a:rPr lang="ru-RU" sz="2200" b="1" dirty="0">
                <a:latin typeface="Times New Roman Tj" panose="02020603050405020304" pitchFamily="18" charset="-52"/>
              </a:rPr>
              <a:t> биология дар </a:t>
            </a:r>
            <a:r>
              <a:rPr lang="ru-RU" sz="2200" b="1" dirty="0" err="1">
                <a:latin typeface="Times New Roman Tj" panose="02020603050405020304" pitchFamily="18" charset="-52"/>
              </a:rPr>
              <a:t>конференсияњои</a:t>
            </a:r>
            <a:r>
              <a:rPr lang="ru-RU" sz="2200" b="1" dirty="0">
                <a:latin typeface="Times New Roman Tj" panose="02020603050405020304" pitchFamily="18" charset="-52"/>
              </a:rPr>
              <a:t> </a:t>
            </a:r>
            <a:r>
              <a:rPr lang="ru-RU" sz="2200" b="1" dirty="0" err="1">
                <a:latin typeface="Times New Roman Tj" panose="02020603050405020304" pitchFamily="18" charset="-52"/>
              </a:rPr>
              <a:t>дараљањои</a:t>
            </a:r>
            <a:r>
              <a:rPr lang="ru-RU" sz="2200" b="1" dirty="0">
                <a:latin typeface="Times New Roman Tj" panose="02020603050405020304" pitchFamily="18" charset="-52"/>
              </a:rPr>
              <a:t> </a:t>
            </a:r>
            <a:r>
              <a:rPr lang="ru-RU" sz="2200" b="1" dirty="0" err="1">
                <a:latin typeface="Times New Roman Tj" panose="02020603050405020304" pitchFamily="18" charset="-52"/>
              </a:rPr>
              <a:t>гуногун</a:t>
            </a:r>
            <a:r>
              <a:rPr lang="ru-RU" sz="2200" b="1" dirty="0">
                <a:latin typeface="Times New Roman Tj" panose="02020603050405020304" pitchFamily="18" charset="-52"/>
              </a:rPr>
              <a:t> </a:t>
            </a:r>
            <a:r>
              <a:rPr lang="ru-RU" sz="2200" b="1" dirty="0" err="1">
                <a:latin typeface="Times New Roman Tj" panose="02020603050405020304" pitchFamily="18" charset="-52"/>
              </a:rPr>
              <a:t>ќироат</a:t>
            </a:r>
            <a:r>
              <a:rPr lang="ru-RU" sz="2200" b="1" dirty="0">
                <a:latin typeface="Times New Roman Tj" panose="02020603050405020304" pitchFamily="18" charset="-52"/>
              </a:rPr>
              <a:t> </a:t>
            </a:r>
            <a:r>
              <a:rPr lang="ru-RU" sz="2200" b="1" dirty="0" err="1">
                <a:latin typeface="Times New Roman Tj" panose="02020603050405020304" pitchFamily="18" charset="-52"/>
              </a:rPr>
              <a:t>кардаанд</a:t>
            </a:r>
            <a:endParaRPr lang="ru-RU" dirty="0"/>
          </a:p>
        </p:txBody>
      </p:sp>
      <p:graphicFrame>
        <p:nvGraphicFramePr>
          <p:cNvPr id="4" name="Объект 3">
            <a:extLst>
              <a:ext uri="{FF2B5EF4-FFF2-40B4-BE49-F238E27FC236}">
                <a16:creationId xmlns:a16="http://schemas.microsoft.com/office/drawing/2014/main" id="{D78EFCE3-60EF-4236-AD68-996938F642CC}"/>
              </a:ext>
            </a:extLst>
          </p:cNvPr>
          <p:cNvGraphicFramePr>
            <a:graphicFrameLocks noGrp="1"/>
          </p:cNvGraphicFramePr>
          <p:nvPr>
            <p:ph idx="1"/>
            <p:extLst>
              <p:ext uri="{D42A27DB-BD31-4B8C-83A1-F6EECF244321}">
                <p14:modId xmlns:p14="http://schemas.microsoft.com/office/powerpoint/2010/main" val="2169728856"/>
              </p:ext>
            </p:extLst>
          </p:nvPr>
        </p:nvGraphicFramePr>
        <p:xfrm>
          <a:off x="600635" y="1434352"/>
          <a:ext cx="11161059" cy="4616823"/>
        </p:xfrm>
        <a:graphic>
          <a:graphicData uri="http://schemas.openxmlformats.org/drawingml/2006/table">
            <a:tbl>
              <a:tblPr firstRow="1" firstCol="1" lastRow="1" lastCol="1" bandRow="1" bandCol="1">
                <a:tableStyleId>{5C22544A-7EE6-4342-B048-85BDC9FD1C3A}</a:tableStyleId>
              </a:tblPr>
              <a:tblGrid>
                <a:gridCol w="705585">
                  <a:extLst>
                    <a:ext uri="{9D8B030D-6E8A-4147-A177-3AD203B41FA5}">
                      <a16:colId xmlns:a16="http://schemas.microsoft.com/office/drawing/2014/main" val="2024525959"/>
                    </a:ext>
                  </a:extLst>
                </a:gridCol>
                <a:gridCol w="3785842">
                  <a:extLst>
                    <a:ext uri="{9D8B030D-6E8A-4147-A177-3AD203B41FA5}">
                      <a16:colId xmlns:a16="http://schemas.microsoft.com/office/drawing/2014/main" val="2676821485"/>
                    </a:ext>
                  </a:extLst>
                </a:gridCol>
                <a:gridCol w="2036108">
                  <a:extLst>
                    <a:ext uri="{9D8B030D-6E8A-4147-A177-3AD203B41FA5}">
                      <a16:colId xmlns:a16="http://schemas.microsoft.com/office/drawing/2014/main" val="4261032795"/>
                    </a:ext>
                  </a:extLst>
                </a:gridCol>
                <a:gridCol w="2230296">
                  <a:extLst>
                    <a:ext uri="{9D8B030D-6E8A-4147-A177-3AD203B41FA5}">
                      <a16:colId xmlns:a16="http://schemas.microsoft.com/office/drawing/2014/main" val="4194458685"/>
                    </a:ext>
                  </a:extLst>
                </a:gridCol>
                <a:gridCol w="2403228">
                  <a:extLst>
                    <a:ext uri="{9D8B030D-6E8A-4147-A177-3AD203B41FA5}">
                      <a16:colId xmlns:a16="http://schemas.microsoft.com/office/drawing/2014/main" val="1616048324"/>
                    </a:ext>
                  </a:extLst>
                </a:gridCol>
              </a:tblGrid>
              <a:tr h="471642">
                <a:tc>
                  <a:txBody>
                    <a:bodyPr/>
                    <a:lstStyle/>
                    <a:p>
                      <a:pPr algn="ctr">
                        <a:lnSpc>
                          <a:spcPct val="115000"/>
                        </a:lnSpc>
                        <a:spcAft>
                          <a:spcPts val="0"/>
                        </a:spcAft>
                      </a:pPr>
                      <a:r>
                        <a:rPr lang="ru-RU" sz="1800">
                          <a:effectLst/>
                          <a:latin typeface="Times New Roman Tj" panose="02020603050405020304" pitchFamily="18" charset="-52"/>
                        </a:rPr>
                        <a:t>№</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800">
                          <a:effectLst/>
                          <a:latin typeface="Times New Roman Tj" panose="02020603050405020304" pitchFamily="18" charset="-52"/>
                        </a:rPr>
                        <a:t>Кафедраҳои факултет</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800">
                          <a:effectLst/>
                          <a:latin typeface="Times New Roman Tj" panose="02020603050405020304" pitchFamily="18" charset="-52"/>
                        </a:rPr>
                        <a:t>Байналмилалї</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800">
                          <a:effectLst/>
                          <a:latin typeface="Times New Roman Tj" panose="02020603050405020304" pitchFamily="18" charset="-52"/>
                        </a:rPr>
                        <a:t>Љумњуриявї</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800">
                          <a:effectLst/>
                          <a:latin typeface="Times New Roman Tj" panose="02020603050405020304" pitchFamily="18" charset="-52"/>
                        </a:rPr>
                        <a:t>Донишгоњї</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097507748"/>
                  </a:ext>
                </a:extLst>
              </a:tr>
              <a:tr h="471642">
                <a:tc>
                  <a:txBody>
                    <a:bodyPr/>
                    <a:lstStyle/>
                    <a:p>
                      <a:pPr algn="ctr">
                        <a:lnSpc>
                          <a:spcPct val="115000"/>
                        </a:lnSpc>
                        <a:spcAft>
                          <a:spcPts val="0"/>
                        </a:spcAft>
                      </a:pPr>
                      <a:r>
                        <a:rPr lang="ru-RU" sz="1800">
                          <a:effectLst/>
                          <a:latin typeface="Times New Roman Tj" panose="02020603050405020304" pitchFamily="18" charset="-52"/>
                        </a:rPr>
                        <a:t>1.</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tt-RU" sz="1800">
                          <a:effectLst/>
                          <a:latin typeface="Times New Roman Tj" panose="02020603050405020304" pitchFamily="18" charset="-52"/>
                        </a:rPr>
                        <a:t>Ботаника ва дендрология</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800" spc="-30">
                          <a:effectLst/>
                          <a:latin typeface="Times New Roman Tj" panose="02020603050405020304" pitchFamily="18" charset="-52"/>
                        </a:rPr>
                        <a:t>1</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800" spc="-30">
                          <a:effectLst/>
                          <a:latin typeface="Times New Roman Tj" panose="02020603050405020304" pitchFamily="18" charset="-52"/>
                        </a:rPr>
                        <a:t>9</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800" spc="-30">
                          <a:effectLst/>
                          <a:latin typeface="Times New Roman Tj" panose="02020603050405020304" pitchFamily="18" charset="-52"/>
                        </a:rPr>
                        <a:t>4</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059913582"/>
                  </a:ext>
                </a:extLst>
              </a:tr>
              <a:tr h="471642">
                <a:tc>
                  <a:txBody>
                    <a:bodyPr/>
                    <a:lstStyle/>
                    <a:p>
                      <a:pPr algn="ctr">
                        <a:lnSpc>
                          <a:spcPct val="115000"/>
                        </a:lnSpc>
                        <a:spcAft>
                          <a:spcPts val="0"/>
                        </a:spcAft>
                      </a:pPr>
                      <a:r>
                        <a:rPr lang="ru-RU" sz="1800">
                          <a:effectLst/>
                          <a:latin typeface="Times New Roman Tj" panose="02020603050405020304" pitchFamily="18" charset="-52"/>
                        </a:rPr>
                        <a:t>2.</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tt-RU" sz="1800">
                          <a:effectLst/>
                          <a:latin typeface="Times New Roman Tj" panose="02020603050405020304" pitchFamily="18" charset="-52"/>
                        </a:rPr>
                        <a:t>Экология</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800" spc="-30">
                          <a:effectLst/>
                          <a:latin typeface="Times New Roman Tj" panose="02020603050405020304" pitchFamily="18" charset="-52"/>
                        </a:rPr>
                        <a:t>7</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800" spc="-30">
                          <a:effectLst/>
                          <a:latin typeface="Times New Roman Tj" panose="02020603050405020304" pitchFamily="18" charset="-52"/>
                        </a:rPr>
                        <a:t>2</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800" spc="-30">
                          <a:effectLst/>
                          <a:latin typeface="Times New Roman Tj" panose="02020603050405020304" pitchFamily="18" charset="-52"/>
                        </a:rPr>
                        <a:t>6</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901499914"/>
                  </a:ext>
                </a:extLst>
              </a:tr>
              <a:tr h="471642">
                <a:tc>
                  <a:txBody>
                    <a:bodyPr/>
                    <a:lstStyle/>
                    <a:p>
                      <a:pPr algn="ctr">
                        <a:lnSpc>
                          <a:spcPct val="115000"/>
                        </a:lnSpc>
                        <a:spcAft>
                          <a:spcPts val="0"/>
                        </a:spcAft>
                      </a:pPr>
                      <a:r>
                        <a:rPr lang="ru-RU" sz="1800">
                          <a:effectLst/>
                          <a:latin typeface="Times New Roman Tj" panose="02020603050405020304" pitchFamily="18" charset="-52"/>
                        </a:rPr>
                        <a:t>3.</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tt-RU" sz="1800">
                          <a:effectLst/>
                          <a:latin typeface="Times New Roman Tj" panose="02020603050405020304" pitchFamily="18" charset="-52"/>
                        </a:rPr>
                        <a:t>Физиологияи растанињо</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spc="-30">
                          <a:effectLst/>
                        </a:rPr>
                        <a:t>1</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spc="-30">
                          <a:effectLst/>
                        </a:rPr>
                        <a:t>1</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spc="-30">
                          <a:effectLst/>
                        </a:rPr>
                        <a:t>5</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912834286"/>
                  </a:ext>
                </a:extLst>
              </a:tr>
              <a:tr h="471642">
                <a:tc>
                  <a:txBody>
                    <a:bodyPr/>
                    <a:lstStyle/>
                    <a:p>
                      <a:pPr algn="ctr">
                        <a:lnSpc>
                          <a:spcPct val="115000"/>
                        </a:lnSpc>
                        <a:spcAft>
                          <a:spcPts val="0"/>
                        </a:spcAft>
                      </a:pPr>
                      <a:r>
                        <a:rPr lang="ru-RU" sz="1800">
                          <a:effectLst/>
                          <a:latin typeface="Times New Roman Tj" panose="02020603050405020304" pitchFamily="18" charset="-52"/>
                        </a:rPr>
                        <a:t>4.</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tt-RU" sz="1800">
                          <a:effectLst/>
                          <a:latin typeface="Times New Roman Tj" panose="02020603050405020304" pitchFamily="18" charset="-52"/>
                        </a:rPr>
                        <a:t>Биотехнология </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tg-Cyrl-TJ" sz="1800" spc="-30">
                          <a:effectLst/>
                          <a:latin typeface="Times New Roman Tj" panose="02020603050405020304" pitchFamily="18" charset="-52"/>
                        </a:rPr>
                        <a:t>5</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800" spc="-30">
                          <a:effectLst/>
                          <a:latin typeface="Times New Roman Tj" panose="02020603050405020304" pitchFamily="18" charset="-52"/>
                        </a:rPr>
                        <a:t>3</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800" spc="-30">
                          <a:effectLst/>
                          <a:latin typeface="Times New Roman Tj" panose="02020603050405020304" pitchFamily="18" charset="-52"/>
                        </a:rPr>
                        <a:t>5</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534684830"/>
                  </a:ext>
                </a:extLst>
              </a:tr>
              <a:tr h="471642">
                <a:tc>
                  <a:txBody>
                    <a:bodyPr/>
                    <a:lstStyle/>
                    <a:p>
                      <a:pPr algn="ctr">
                        <a:lnSpc>
                          <a:spcPct val="115000"/>
                        </a:lnSpc>
                        <a:spcAft>
                          <a:spcPts val="0"/>
                        </a:spcAft>
                      </a:pPr>
                      <a:r>
                        <a:rPr lang="ru-RU" sz="1800">
                          <a:effectLst/>
                          <a:latin typeface="Times New Roman Tj" panose="02020603050405020304" pitchFamily="18" charset="-52"/>
                        </a:rPr>
                        <a:t>5.</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tabLst>
                          <a:tab pos="964565" algn="l"/>
                        </a:tabLst>
                      </a:pPr>
                      <a:r>
                        <a:rPr lang="tt-RU" sz="1800">
                          <a:effectLst/>
                          <a:latin typeface="Times New Roman Tj" panose="02020603050405020304" pitchFamily="18" charset="-52"/>
                        </a:rPr>
                        <a:t>Биохимия </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800" spc="-30">
                          <a:effectLst/>
                          <a:latin typeface="Times New Roman Tj" panose="02020603050405020304" pitchFamily="18" charset="-52"/>
                        </a:rPr>
                        <a:t>2</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800" spc="-30">
                          <a:effectLst/>
                          <a:latin typeface="Times New Roman Tj" panose="02020603050405020304" pitchFamily="18" charset="-52"/>
                        </a:rPr>
                        <a:t>16</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800" spc="-30">
                          <a:effectLst/>
                          <a:latin typeface="Times New Roman Tj" panose="02020603050405020304" pitchFamily="18" charset="-52"/>
                        </a:rPr>
                        <a:t>3</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147507738"/>
                  </a:ext>
                </a:extLst>
              </a:tr>
              <a:tr h="471642">
                <a:tc>
                  <a:txBody>
                    <a:bodyPr/>
                    <a:lstStyle/>
                    <a:p>
                      <a:pPr algn="ctr">
                        <a:lnSpc>
                          <a:spcPct val="115000"/>
                        </a:lnSpc>
                        <a:spcAft>
                          <a:spcPts val="0"/>
                        </a:spcAft>
                      </a:pPr>
                      <a:r>
                        <a:rPr lang="ru-RU" sz="1800">
                          <a:effectLst/>
                          <a:latin typeface="Times New Roman Tj" panose="02020603050405020304" pitchFamily="18" charset="-52"/>
                        </a:rPr>
                        <a:t>6.</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tabLst>
                          <a:tab pos="964565" algn="l"/>
                        </a:tabLst>
                      </a:pPr>
                      <a:r>
                        <a:rPr lang="tt-RU" sz="1800">
                          <a:effectLst/>
                          <a:latin typeface="Times New Roman Tj" panose="02020603050405020304" pitchFamily="18" charset="-52"/>
                        </a:rPr>
                        <a:t>Зоология</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800" spc="-30">
                          <a:effectLst/>
                          <a:latin typeface="Times New Roman Tj" panose="02020603050405020304" pitchFamily="18" charset="-52"/>
                        </a:rPr>
                        <a:t>2</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800" spc="-30">
                          <a:effectLst/>
                          <a:latin typeface="Times New Roman Tj" panose="02020603050405020304" pitchFamily="18" charset="-52"/>
                        </a:rPr>
                        <a:t>4</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spc="-30">
                          <a:effectLst/>
                        </a:rPr>
                        <a:t>4</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547519195"/>
                  </a:ext>
                </a:extLst>
              </a:tr>
              <a:tr h="843687">
                <a:tc>
                  <a:txBody>
                    <a:bodyPr/>
                    <a:lstStyle/>
                    <a:p>
                      <a:pPr algn="ctr">
                        <a:lnSpc>
                          <a:spcPct val="115000"/>
                        </a:lnSpc>
                        <a:spcAft>
                          <a:spcPts val="0"/>
                        </a:spcAft>
                      </a:pPr>
                      <a:r>
                        <a:rPr lang="ru-RU" sz="1800">
                          <a:effectLst/>
                          <a:latin typeface="Times New Roman Tj" panose="02020603050405020304" pitchFamily="18" charset="-52"/>
                        </a:rPr>
                        <a:t>7.</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tabLst>
                          <a:tab pos="964565" algn="l"/>
                        </a:tabLst>
                      </a:pPr>
                      <a:r>
                        <a:rPr lang="tt-RU" sz="1800" dirty="0">
                          <a:effectLst/>
                          <a:latin typeface="Times New Roman Tj" panose="02020603050405020304" pitchFamily="18" charset="-52"/>
                        </a:rPr>
                        <a:t>Физиологияи одам ва њайвонот ба номи академик Сафаров Ҳ.М.</a:t>
                      </a:r>
                      <a:endParaRPr lang="ru-RU" sz="1800" dirty="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spc="-30">
                          <a:effectLst/>
                        </a:rPr>
                        <a:t>21</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spc="-30">
                          <a:effectLst/>
                        </a:rPr>
                        <a:t>2</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spc="-30">
                          <a:effectLst/>
                        </a:rPr>
                        <a:t>-</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257467757"/>
                  </a:ext>
                </a:extLst>
              </a:tr>
              <a:tr h="471642">
                <a:tc>
                  <a:txBody>
                    <a:bodyPr/>
                    <a:lstStyle/>
                    <a:p>
                      <a:pPr algn="ctr">
                        <a:lnSpc>
                          <a:spcPct val="115000"/>
                        </a:lnSpc>
                        <a:spcAft>
                          <a:spcPts val="0"/>
                        </a:spcAft>
                      </a:pPr>
                      <a:r>
                        <a:rPr lang="ru-RU" sz="1800">
                          <a:effectLst/>
                          <a:latin typeface="Times New Roman Tj" panose="02020603050405020304" pitchFamily="18" charset="-52"/>
                        </a:rPr>
                        <a:t> </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tabLst>
                          <a:tab pos="964565" algn="l"/>
                        </a:tabLst>
                      </a:pPr>
                      <a:r>
                        <a:rPr lang="tt-RU" sz="1800">
                          <a:effectLst/>
                          <a:latin typeface="Times New Roman Tj" panose="02020603050405020304" pitchFamily="18" charset="-52"/>
                        </a:rPr>
                        <a:t>Ҳамагї</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800" spc="-30">
                          <a:effectLst/>
                          <a:latin typeface="Times New Roman Tj" panose="02020603050405020304" pitchFamily="18" charset="-52"/>
                        </a:rPr>
                        <a:t>39</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800" spc="-30">
                          <a:effectLst/>
                          <a:latin typeface="Times New Roman Tj" panose="02020603050405020304" pitchFamily="18" charset="-52"/>
                        </a:rPr>
                        <a:t>37</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800" spc="-30" dirty="0">
                          <a:effectLst/>
                          <a:latin typeface="Times New Roman Tj" panose="02020603050405020304" pitchFamily="18" charset="-52"/>
                        </a:rPr>
                        <a:t>27</a:t>
                      </a:r>
                      <a:endParaRPr lang="ru-RU" sz="1800" dirty="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771899105"/>
                  </a:ext>
                </a:extLst>
              </a:tr>
            </a:tbl>
          </a:graphicData>
        </a:graphic>
      </p:graphicFrame>
    </p:spTree>
    <p:extLst>
      <p:ext uri="{BB962C8B-B14F-4D97-AF65-F5344CB8AC3E}">
        <p14:creationId xmlns:p14="http://schemas.microsoft.com/office/powerpoint/2010/main" val="41843220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5A27B86-8822-422F-AAC6-CE3CC42764F1}"/>
              </a:ext>
            </a:extLst>
          </p:cNvPr>
          <p:cNvSpPr>
            <a:spLocks noGrp="1"/>
          </p:cNvSpPr>
          <p:nvPr>
            <p:ph type="title"/>
          </p:nvPr>
        </p:nvSpPr>
        <p:spPr/>
        <p:txBody>
          <a:bodyPr/>
          <a:lstStyle/>
          <a:p>
            <a:br>
              <a:rPr lang="ru-RU" dirty="0"/>
            </a:br>
            <a:endParaRPr lang="ru-RU" dirty="0"/>
          </a:p>
        </p:txBody>
      </p:sp>
      <p:pic>
        <p:nvPicPr>
          <p:cNvPr id="4" name="Объект 4">
            <a:extLst>
              <a:ext uri="{FF2B5EF4-FFF2-40B4-BE49-F238E27FC236}">
                <a16:creationId xmlns:a16="http://schemas.microsoft.com/office/drawing/2014/main" id="{507B034B-FB28-43E2-95C0-C0291754ADB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30723" y="742950"/>
            <a:ext cx="9525000" cy="5372100"/>
          </a:xfrm>
        </p:spPr>
      </p:pic>
    </p:spTree>
    <p:extLst>
      <p:ext uri="{BB962C8B-B14F-4D97-AF65-F5344CB8AC3E}">
        <p14:creationId xmlns:p14="http://schemas.microsoft.com/office/powerpoint/2010/main" val="36004935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D9612BB-74F1-4BF4-86CD-845443456D4D}"/>
              </a:ext>
            </a:extLst>
          </p:cNvPr>
          <p:cNvSpPr>
            <a:spLocks noGrp="1"/>
          </p:cNvSpPr>
          <p:nvPr>
            <p:ph type="title"/>
          </p:nvPr>
        </p:nvSpPr>
        <p:spPr/>
        <p:txBody>
          <a:bodyPr/>
          <a:lstStyle/>
          <a:p>
            <a:br>
              <a:rPr lang="ru-RU" dirty="0"/>
            </a:br>
            <a:endParaRPr lang="ru-RU" dirty="0"/>
          </a:p>
        </p:txBody>
      </p:sp>
      <p:pic>
        <p:nvPicPr>
          <p:cNvPr id="4" name="Объект 3">
            <a:extLst>
              <a:ext uri="{FF2B5EF4-FFF2-40B4-BE49-F238E27FC236}">
                <a16:creationId xmlns:a16="http://schemas.microsoft.com/office/drawing/2014/main" id="{2D1521DA-285D-4773-B1B3-90D51E4F0ABB}"/>
              </a:ext>
            </a:extLst>
          </p:cNvPr>
          <p:cNvPicPr>
            <a:picLocks/>
          </p:cNvPicPr>
          <p:nvPr/>
        </p:nvPicPr>
        <p:blipFill rotWithShape="1">
          <a:blip r:embed="rId2">
            <a:extLst>
              <a:ext uri="{28A0092B-C50C-407E-A947-70E740481C1C}">
                <a14:useLocalDpi xmlns:a14="http://schemas.microsoft.com/office/drawing/2010/main" val="0"/>
              </a:ext>
            </a:extLst>
          </a:blip>
          <a:srcRect l="16502"/>
          <a:stretch/>
        </p:blipFill>
        <p:spPr bwMode="auto">
          <a:xfrm>
            <a:off x="5576046" y="98611"/>
            <a:ext cx="6526306" cy="3706065"/>
          </a:xfrm>
          <a:prstGeom prst="rect">
            <a:avLst/>
          </a:prstGeom>
          <a:noFill/>
          <a:ln>
            <a:noFill/>
          </a:ln>
        </p:spPr>
      </p:pic>
      <p:pic>
        <p:nvPicPr>
          <p:cNvPr id="5" name="Объект 4">
            <a:extLst>
              <a:ext uri="{FF2B5EF4-FFF2-40B4-BE49-F238E27FC236}">
                <a16:creationId xmlns:a16="http://schemas.microsoft.com/office/drawing/2014/main" id="{00D71EF1-43A7-4F44-869B-21FFAFE793EA}"/>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19756"/>
          <a:stretch/>
        </p:blipFill>
        <p:spPr>
          <a:xfrm>
            <a:off x="89648" y="2995158"/>
            <a:ext cx="6364941" cy="3656654"/>
          </a:xfrm>
          <a:prstGeom prst="rect">
            <a:avLst/>
          </a:prstGeom>
        </p:spPr>
      </p:pic>
    </p:spTree>
    <p:extLst>
      <p:ext uri="{BB962C8B-B14F-4D97-AF65-F5344CB8AC3E}">
        <p14:creationId xmlns:p14="http://schemas.microsoft.com/office/powerpoint/2010/main" val="18240936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FAE6196-24B9-4E7C-AC1E-1E005C9F243F}"/>
              </a:ext>
            </a:extLst>
          </p:cNvPr>
          <p:cNvSpPr>
            <a:spLocks noGrp="1"/>
          </p:cNvSpPr>
          <p:nvPr>
            <p:ph type="title"/>
          </p:nvPr>
        </p:nvSpPr>
        <p:spPr/>
        <p:txBody>
          <a:bodyPr/>
          <a:lstStyle/>
          <a:p>
            <a:br>
              <a:rPr lang="ru-RU" dirty="0"/>
            </a:br>
            <a:endParaRPr lang="ru-RU" dirty="0"/>
          </a:p>
        </p:txBody>
      </p:sp>
      <p:pic>
        <p:nvPicPr>
          <p:cNvPr id="5" name="Объект 4">
            <a:extLst>
              <a:ext uri="{FF2B5EF4-FFF2-40B4-BE49-F238E27FC236}">
                <a16:creationId xmlns:a16="http://schemas.microsoft.com/office/drawing/2014/main" id="{11642CED-2300-4646-8AAE-5AD5FC9CF84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16425" y="365124"/>
            <a:ext cx="8964704" cy="5748805"/>
          </a:xfrm>
        </p:spPr>
      </p:pic>
    </p:spTree>
    <p:extLst>
      <p:ext uri="{BB962C8B-B14F-4D97-AF65-F5344CB8AC3E}">
        <p14:creationId xmlns:p14="http://schemas.microsoft.com/office/powerpoint/2010/main" val="34735884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CB6D392-CFC0-40A0-B650-EB1BDF7490F9}"/>
              </a:ext>
            </a:extLst>
          </p:cNvPr>
          <p:cNvSpPr>
            <a:spLocks noGrp="1"/>
          </p:cNvSpPr>
          <p:nvPr>
            <p:ph type="title"/>
          </p:nvPr>
        </p:nvSpPr>
        <p:spPr/>
        <p:txBody>
          <a:bodyPr/>
          <a:lstStyle/>
          <a:p>
            <a:br>
              <a:rPr lang="ru-RU" dirty="0"/>
            </a:br>
            <a:endParaRPr lang="ru-RU" dirty="0"/>
          </a:p>
        </p:txBody>
      </p:sp>
      <p:pic>
        <p:nvPicPr>
          <p:cNvPr id="5" name="Объект 4">
            <a:extLst>
              <a:ext uri="{FF2B5EF4-FFF2-40B4-BE49-F238E27FC236}">
                <a16:creationId xmlns:a16="http://schemas.microsoft.com/office/drawing/2014/main" id="{AC1D4DA6-F85E-4317-B748-06771ABEE51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06428" y="1107001"/>
            <a:ext cx="10319996" cy="4643998"/>
          </a:xfrm>
        </p:spPr>
      </p:pic>
    </p:spTree>
    <p:extLst>
      <p:ext uri="{BB962C8B-B14F-4D97-AF65-F5344CB8AC3E}">
        <p14:creationId xmlns:p14="http://schemas.microsoft.com/office/powerpoint/2010/main" val="19556276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D858615-53FE-4090-8111-E4F0697B6A16}"/>
              </a:ext>
            </a:extLst>
          </p:cNvPr>
          <p:cNvSpPr>
            <a:spLocks noGrp="1"/>
          </p:cNvSpPr>
          <p:nvPr>
            <p:ph type="title"/>
          </p:nvPr>
        </p:nvSpPr>
        <p:spPr/>
        <p:txBody>
          <a:bodyPr/>
          <a:lstStyle/>
          <a:p>
            <a:br>
              <a:rPr lang="ru-RU" dirty="0"/>
            </a:br>
            <a:endParaRPr lang="ru-RU" dirty="0"/>
          </a:p>
        </p:txBody>
      </p:sp>
      <p:pic>
        <p:nvPicPr>
          <p:cNvPr id="12" name="Объект 8">
            <a:extLst>
              <a:ext uri="{FF2B5EF4-FFF2-40B4-BE49-F238E27FC236}">
                <a16:creationId xmlns:a16="http://schemas.microsoft.com/office/drawing/2014/main" id="{8B3AA5CC-9937-466C-9BF7-C04187EAEA0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30850"/>
          <a:stretch/>
        </p:blipFill>
        <p:spPr>
          <a:xfrm>
            <a:off x="1784704" y="902400"/>
            <a:ext cx="9098038" cy="4718470"/>
          </a:xfrm>
        </p:spPr>
      </p:pic>
    </p:spTree>
    <p:extLst>
      <p:ext uri="{BB962C8B-B14F-4D97-AF65-F5344CB8AC3E}">
        <p14:creationId xmlns:p14="http://schemas.microsoft.com/office/powerpoint/2010/main" val="37340465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E81A8AA-A7DE-4BC4-A6EA-2FDA79B0AA7B}"/>
              </a:ext>
            </a:extLst>
          </p:cNvPr>
          <p:cNvSpPr>
            <a:spLocks noGrp="1"/>
          </p:cNvSpPr>
          <p:nvPr>
            <p:ph type="title"/>
          </p:nvPr>
        </p:nvSpPr>
        <p:spPr/>
        <p:txBody>
          <a:bodyPr/>
          <a:lstStyle/>
          <a:p>
            <a:br>
              <a:rPr lang="ru-RU" dirty="0"/>
            </a:br>
            <a:endParaRPr lang="ru-RU" dirty="0"/>
          </a:p>
        </p:txBody>
      </p:sp>
      <p:pic>
        <p:nvPicPr>
          <p:cNvPr id="5" name="Объект 4">
            <a:extLst>
              <a:ext uri="{FF2B5EF4-FFF2-40B4-BE49-F238E27FC236}">
                <a16:creationId xmlns:a16="http://schemas.microsoft.com/office/drawing/2014/main" id="{F8B49F9B-C803-4C9A-9823-0EB7527EB98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010139"/>
            <a:ext cx="10515600" cy="4739297"/>
          </a:xfrm>
        </p:spPr>
      </p:pic>
    </p:spTree>
    <p:extLst>
      <p:ext uri="{BB962C8B-B14F-4D97-AF65-F5344CB8AC3E}">
        <p14:creationId xmlns:p14="http://schemas.microsoft.com/office/powerpoint/2010/main" val="5876862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007916A-3111-4271-BF92-46431EC78EA1}"/>
              </a:ext>
            </a:extLst>
          </p:cNvPr>
          <p:cNvSpPr>
            <a:spLocks noGrp="1"/>
          </p:cNvSpPr>
          <p:nvPr>
            <p:ph type="title"/>
          </p:nvPr>
        </p:nvSpPr>
        <p:spPr>
          <a:xfrm>
            <a:off x="838200" y="365126"/>
            <a:ext cx="10515600" cy="638922"/>
          </a:xfrm>
        </p:spPr>
        <p:txBody>
          <a:bodyPr>
            <a:normAutofit fontScale="90000"/>
          </a:bodyPr>
          <a:lstStyle/>
          <a:p>
            <a:pPr algn="ctr"/>
            <a:r>
              <a:rPr lang="ru-RU" dirty="0"/>
              <a:t> </a:t>
            </a:r>
            <a:br>
              <a:rPr lang="ru-RU" dirty="0"/>
            </a:br>
            <a:r>
              <a:rPr lang="ru-RU" sz="2200" b="1" dirty="0" err="1">
                <a:latin typeface="Times New Roman Tj" panose="02020603050405020304" pitchFamily="18" charset="-52"/>
              </a:rPr>
              <a:t>Љадвали</a:t>
            </a:r>
            <a:r>
              <a:rPr lang="ru-RU" sz="2200" b="1" dirty="0">
                <a:latin typeface="Times New Roman Tj" panose="02020603050405020304" pitchFamily="18" charset="-52"/>
              </a:rPr>
              <a:t> 10.</a:t>
            </a:r>
            <a:r>
              <a:rPr lang="ru-RU" sz="2200" dirty="0">
                <a:latin typeface="Times New Roman Tj" panose="02020603050405020304" pitchFamily="18" charset="-52"/>
              </a:rPr>
              <a:t> </a:t>
            </a:r>
            <a:r>
              <a:rPr lang="ru-RU" sz="2200" b="1" dirty="0" err="1">
                <a:latin typeface="Times New Roman Tj" panose="02020603050405020304" pitchFamily="18" charset="-52"/>
              </a:rPr>
              <a:t>Нишондодњои</a:t>
            </a:r>
            <a:r>
              <a:rPr lang="ru-RU" sz="2200" b="1" dirty="0">
                <a:latin typeface="Times New Roman Tj" panose="02020603050405020304" pitchFamily="18" charset="-52"/>
              </a:rPr>
              <a:t> </a:t>
            </a:r>
            <a:r>
              <a:rPr lang="ru-RU" sz="2200" b="1" dirty="0" err="1">
                <a:latin typeface="Times New Roman Tj" panose="02020603050405020304" pitchFamily="18" charset="-52"/>
              </a:rPr>
              <a:t>муњимми</a:t>
            </a:r>
            <a:r>
              <a:rPr lang="ru-RU" sz="2200" b="1" dirty="0">
                <a:latin typeface="Times New Roman Tj" panose="02020603050405020304" pitchFamily="18" charset="-52"/>
              </a:rPr>
              <a:t> </a:t>
            </a:r>
            <a:r>
              <a:rPr lang="ru-RU" sz="2200" b="1" dirty="0" err="1">
                <a:latin typeface="Times New Roman Tj" panose="02020603050405020304" pitchFamily="18" charset="-52"/>
              </a:rPr>
              <a:t>корњои</a:t>
            </a:r>
            <a:r>
              <a:rPr lang="ru-RU" sz="2200" b="1" dirty="0">
                <a:latin typeface="Times New Roman Tj" panose="02020603050405020304" pitchFamily="18" charset="-52"/>
              </a:rPr>
              <a:t> </a:t>
            </a:r>
            <a:r>
              <a:rPr lang="ru-RU" sz="2200" b="1" dirty="0" err="1">
                <a:latin typeface="Times New Roman Tj" panose="02020603050405020304" pitchFamily="18" charset="-52"/>
              </a:rPr>
              <a:t>илмии</a:t>
            </a:r>
            <a:r>
              <a:rPr lang="ru-RU" sz="2200" b="1" dirty="0">
                <a:latin typeface="Times New Roman Tj" panose="02020603050405020304" pitchFamily="18" charset="-52"/>
              </a:rPr>
              <a:t> </a:t>
            </a:r>
            <a:r>
              <a:rPr lang="ru-RU" sz="2200" b="1" dirty="0" err="1">
                <a:latin typeface="Times New Roman Tj" panose="02020603050405020304" pitchFamily="18" charset="-52"/>
              </a:rPr>
              <a:t>донишљўёну</a:t>
            </a:r>
            <a:r>
              <a:rPr lang="ru-RU" sz="2200" b="1" dirty="0">
                <a:latin typeface="Times New Roman Tj" panose="02020603050405020304" pitchFamily="18" charset="-52"/>
              </a:rPr>
              <a:t> </a:t>
            </a:r>
            <a:r>
              <a:rPr lang="ru-RU" sz="2200" b="1" dirty="0" err="1">
                <a:latin typeface="Times New Roman Tj" panose="02020603050405020304" pitchFamily="18" charset="-52"/>
              </a:rPr>
              <a:t>магистрантон</a:t>
            </a:r>
            <a:r>
              <a:rPr lang="ru-RU" sz="2200" b="1" dirty="0">
                <a:latin typeface="Times New Roman Tj" panose="02020603050405020304" pitchFamily="18" charset="-52"/>
              </a:rPr>
              <a:t> </a:t>
            </a:r>
            <a:r>
              <a:rPr lang="ru-RU" sz="2200" b="1" dirty="0" err="1">
                <a:latin typeface="Times New Roman Tj" panose="02020603050405020304" pitchFamily="18" charset="-52"/>
              </a:rPr>
              <a:t>факултети</a:t>
            </a:r>
            <a:r>
              <a:rPr lang="ru-RU" sz="2200" b="1" dirty="0">
                <a:latin typeface="Times New Roman Tj" panose="02020603050405020304" pitchFamily="18" charset="-52"/>
              </a:rPr>
              <a:t> биология дар соли 2024</a:t>
            </a:r>
            <a:br>
              <a:rPr lang="ru-RU" dirty="0"/>
            </a:br>
            <a:endParaRPr lang="ru-RU" dirty="0"/>
          </a:p>
        </p:txBody>
      </p:sp>
      <p:graphicFrame>
        <p:nvGraphicFramePr>
          <p:cNvPr id="4" name="Объект 3">
            <a:extLst>
              <a:ext uri="{FF2B5EF4-FFF2-40B4-BE49-F238E27FC236}">
                <a16:creationId xmlns:a16="http://schemas.microsoft.com/office/drawing/2014/main" id="{EDED92A0-6D98-4043-96B5-F70BD5AD4B8C}"/>
              </a:ext>
            </a:extLst>
          </p:cNvPr>
          <p:cNvGraphicFramePr>
            <a:graphicFrameLocks noGrp="1"/>
          </p:cNvGraphicFramePr>
          <p:nvPr>
            <p:ph idx="1"/>
            <p:extLst>
              <p:ext uri="{D42A27DB-BD31-4B8C-83A1-F6EECF244321}">
                <p14:modId xmlns:p14="http://schemas.microsoft.com/office/powerpoint/2010/main" val="3697357970"/>
              </p:ext>
            </p:extLst>
          </p:nvPr>
        </p:nvGraphicFramePr>
        <p:xfrm>
          <a:off x="448233" y="1174376"/>
          <a:ext cx="11358285" cy="5181601"/>
        </p:xfrm>
        <a:graphic>
          <a:graphicData uri="http://schemas.openxmlformats.org/drawingml/2006/table">
            <a:tbl>
              <a:tblPr firstRow="1" firstCol="1" lastRow="1" lastCol="1" bandRow="1" bandCol="1">
                <a:tableStyleId>{5C22544A-7EE6-4342-B048-85BDC9FD1C3A}</a:tableStyleId>
              </a:tblPr>
              <a:tblGrid>
                <a:gridCol w="484096">
                  <a:extLst>
                    <a:ext uri="{9D8B030D-6E8A-4147-A177-3AD203B41FA5}">
                      <a16:colId xmlns:a16="http://schemas.microsoft.com/office/drawing/2014/main" val="1718811336"/>
                    </a:ext>
                  </a:extLst>
                </a:gridCol>
                <a:gridCol w="3723675">
                  <a:extLst>
                    <a:ext uri="{9D8B030D-6E8A-4147-A177-3AD203B41FA5}">
                      <a16:colId xmlns:a16="http://schemas.microsoft.com/office/drawing/2014/main" val="1229527093"/>
                    </a:ext>
                  </a:extLst>
                </a:gridCol>
                <a:gridCol w="2404440">
                  <a:extLst>
                    <a:ext uri="{9D8B030D-6E8A-4147-A177-3AD203B41FA5}">
                      <a16:colId xmlns:a16="http://schemas.microsoft.com/office/drawing/2014/main" val="3673959543"/>
                    </a:ext>
                  </a:extLst>
                </a:gridCol>
                <a:gridCol w="2300846">
                  <a:extLst>
                    <a:ext uri="{9D8B030D-6E8A-4147-A177-3AD203B41FA5}">
                      <a16:colId xmlns:a16="http://schemas.microsoft.com/office/drawing/2014/main" val="138467629"/>
                    </a:ext>
                  </a:extLst>
                </a:gridCol>
                <a:gridCol w="2445228">
                  <a:extLst>
                    <a:ext uri="{9D8B030D-6E8A-4147-A177-3AD203B41FA5}">
                      <a16:colId xmlns:a16="http://schemas.microsoft.com/office/drawing/2014/main" val="3360924087"/>
                    </a:ext>
                  </a:extLst>
                </a:gridCol>
              </a:tblGrid>
              <a:tr h="913106">
                <a:tc>
                  <a:txBody>
                    <a:bodyPr/>
                    <a:lstStyle/>
                    <a:p>
                      <a:pPr algn="ctr">
                        <a:lnSpc>
                          <a:spcPct val="115000"/>
                        </a:lnSpc>
                        <a:spcAft>
                          <a:spcPts val="0"/>
                        </a:spcAft>
                      </a:pPr>
                      <a:r>
                        <a:rPr lang="ru-RU" sz="1800">
                          <a:effectLst/>
                          <a:latin typeface="Times New Roman Tj" panose="02020603050405020304" pitchFamily="18" charset="-52"/>
                        </a:rPr>
                        <a:t>№</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800">
                          <a:effectLst/>
                          <a:latin typeface="Times New Roman Tj" panose="02020603050405020304" pitchFamily="18" charset="-52"/>
                        </a:rPr>
                        <a:t>Кафедрањои факултет</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800">
                          <a:effectLst/>
                          <a:latin typeface="Times New Roman Tj" panose="02020603050405020304" pitchFamily="18" charset="-52"/>
                        </a:rPr>
                        <a:t>Миќдори маърўзањо, дар конференсияњо</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800">
                          <a:effectLst/>
                          <a:latin typeface="Times New Roman Tj" panose="02020603050405020304" pitchFamily="18" charset="-52"/>
                        </a:rPr>
                        <a:t>Миќдори рисолаҳои магистрӣ</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800">
                          <a:effectLst/>
                          <a:latin typeface="Times New Roman Tj" panose="02020603050405020304" pitchFamily="18" charset="-52"/>
                        </a:rPr>
                        <a:t>Миќдори рисолаҳои хатм ва дипломӣ</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765441024"/>
                  </a:ext>
                </a:extLst>
              </a:tr>
              <a:tr h="491123">
                <a:tc>
                  <a:txBody>
                    <a:bodyPr/>
                    <a:lstStyle/>
                    <a:p>
                      <a:pPr algn="ctr">
                        <a:lnSpc>
                          <a:spcPct val="115000"/>
                        </a:lnSpc>
                        <a:spcAft>
                          <a:spcPts val="0"/>
                        </a:spcAft>
                      </a:pPr>
                      <a:r>
                        <a:rPr lang="ru-RU" sz="1800">
                          <a:effectLst/>
                          <a:latin typeface="Times New Roman Tj" panose="02020603050405020304" pitchFamily="18" charset="-52"/>
                        </a:rPr>
                        <a:t>1.</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tt-RU" sz="1800">
                          <a:effectLst/>
                          <a:latin typeface="Times New Roman Tj" panose="02020603050405020304" pitchFamily="18" charset="-52"/>
                        </a:rPr>
                        <a:t>Ботаника ва дендрология</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800">
                          <a:effectLst/>
                          <a:latin typeface="Times New Roman Tj" panose="02020603050405020304" pitchFamily="18" charset="-52"/>
                        </a:rPr>
                        <a:t>21</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800">
                          <a:effectLst/>
                          <a:latin typeface="Times New Roman Tj" panose="02020603050405020304" pitchFamily="18" charset="-52"/>
                        </a:rPr>
                        <a:t>3</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800">
                          <a:effectLst/>
                          <a:latin typeface="Times New Roman Tj" panose="02020603050405020304" pitchFamily="18" charset="-52"/>
                        </a:rPr>
                        <a:t>59</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764290241"/>
                  </a:ext>
                </a:extLst>
              </a:tr>
              <a:tr h="491123">
                <a:tc>
                  <a:txBody>
                    <a:bodyPr/>
                    <a:lstStyle/>
                    <a:p>
                      <a:pPr algn="ctr">
                        <a:lnSpc>
                          <a:spcPct val="115000"/>
                        </a:lnSpc>
                        <a:spcAft>
                          <a:spcPts val="0"/>
                        </a:spcAft>
                      </a:pPr>
                      <a:r>
                        <a:rPr lang="ru-RU" sz="1800">
                          <a:effectLst/>
                          <a:latin typeface="Times New Roman Tj" panose="02020603050405020304" pitchFamily="18" charset="-52"/>
                        </a:rPr>
                        <a:t>2.</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tt-RU" sz="1800">
                          <a:effectLst/>
                          <a:latin typeface="Times New Roman Tj" panose="02020603050405020304" pitchFamily="18" charset="-52"/>
                        </a:rPr>
                        <a:t>Экология</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800">
                          <a:effectLst/>
                          <a:latin typeface="Times New Roman Tj" panose="02020603050405020304" pitchFamily="18" charset="-52"/>
                        </a:rPr>
                        <a:t>2</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800">
                          <a:effectLst/>
                          <a:latin typeface="Times New Roman Tj" panose="02020603050405020304" pitchFamily="18" charset="-52"/>
                        </a:rPr>
                        <a:t>1</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800">
                          <a:effectLst/>
                          <a:latin typeface="Times New Roman Tj" panose="02020603050405020304" pitchFamily="18" charset="-52"/>
                        </a:rPr>
                        <a:t>25</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887262873"/>
                  </a:ext>
                </a:extLst>
              </a:tr>
              <a:tr h="491123">
                <a:tc>
                  <a:txBody>
                    <a:bodyPr/>
                    <a:lstStyle/>
                    <a:p>
                      <a:pPr algn="ctr">
                        <a:lnSpc>
                          <a:spcPct val="115000"/>
                        </a:lnSpc>
                        <a:spcAft>
                          <a:spcPts val="0"/>
                        </a:spcAft>
                      </a:pPr>
                      <a:r>
                        <a:rPr lang="ru-RU" sz="1800">
                          <a:effectLst/>
                          <a:latin typeface="Times New Roman Tj" panose="02020603050405020304" pitchFamily="18" charset="-52"/>
                        </a:rPr>
                        <a:t>3.</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tt-RU" sz="1800">
                          <a:effectLst/>
                          <a:latin typeface="Times New Roman Tj" panose="02020603050405020304" pitchFamily="18" charset="-52"/>
                        </a:rPr>
                        <a:t>Физиолоигяи растанињо</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rPr>
                        <a:t>9</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rPr>
                        <a:t>3</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rPr>
                        <a:t>49</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296187123"/>
                  </a:ext>
                </a:extLst>
              </a:tr>
              <a:tr h="491123">
                <a:tc>
                  <a:txBody>
                    <a:bodyPr/>
                    <a:lstStyle/>
                    <a:p>
                      <a:pPr algn="ctr">
                        <a:lnSpc>
                          <a:spcPct val="115000"/>
                        </a:lnSpc>
                        <a:spcAft>
                          <a:spcPts val="0"/>
                        </a:spcAft>
                      </a:pPr>
                      <a:r>
                        <a:rPr lang="ru-RU" sz="1800">
                          <a:effectLst/>
                          <a:latin typeface="Times New Roman Tj" panose="02020603050405020304" pitchFamily="18" charset="-52"/>
                        </a:rPr>
                        <a:t>4.</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tt-RU" sz="1800">
                          <a:effectLst/>
                          <a:latin typeface="Times New Roman Tj" panose="02020603050405020304" pitchFamily="18" charset="-52"/>
                        </a:rPr>
                        <a:t>Биотехнология </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800">
                          <a:effectLst/>
                          <a:latin typeface="Times New Roman Tj" panose="02020603050405020304" pitchFamily="18" charset="-52"/>
                        </a:rPr>
                        <a:t>9</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800">
                          <a:effectLst/>
                          <a:latin typeface="Times New Roman Tj" panose="02020603050405020304" pitchFamily="18" charset="-52"/>
                        </a:rPr>
                        <a:t>2</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800">
                          <a:effectLst/>
                          <a:latin typeface="Times New Roman Tj" panose="02020603050405020304" pitchFamily="18" charset="-52"/>
                        </a:rPr>
                        <a:t>17</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107398125"/>
                  </a:ext>
                </a:extLst>
              </a:tr>
              <a:tr h="491123">
                <a:tc>
                  <a:txBody>
                    <a:bodyPr/>
                    <a:lstStyle/>
                    <a:p>
                      <a:pPr algn="ctr">
                        <a:lnSpc>
                          <a:spcPct val="115000"/>
                        </a:lnSpc>
                        <a:spcAft>
                          <a:spcPts val="0"/>
                        </a:spcAft>
                      </a:pPr>
                      <a:r>
                        <a:rPr lang="ru-RU" sz="1800">
                          <a:effectLst/>
                          <a:latin typeface="Times New Roman Tj" panose="02020603050405020304" pitchFamily="18" charset="-52"/>
                        </a:rPr>
                        <a:t>5.</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tt-RU" sz="1800">
                          <a:effectLst/>
                          <a:latin typeface="Times New Roman Tj" panose="02020603050405020304" pitchFamily="18" charset="-52"/>
                        </a:rPr>
                        <a:t>Биохимия</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800" dirty="0">
                          <a:effectLst/>
                          <a:latin typeface="Times New Roman Tj" panose="02020603050405020304" pitchFamily="18" charset="-52"/>
                        </a:rPr>
                        <a:t>21</a:t>
                      </a:r>
                      <a:endParaRPr lang="ru-RU" sz="1800" dirty="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800">
                          <a:effectLst/>
                          <a:latin typeface="Times New Roman Tj" panose="02020603050405020304" pitchFamily="18" charset="-52"/>
                        </a:rPr>
                        <a:t> </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800">
                          <a:effectLst/>
                          <a:latin typeface="Times New Roman Tj" panose="02020603050405020304" pitchFamily="18" charset="-52"/>
                        </a:rPr>
                        <a:t>22</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125030323"/>
                  </a:ext>
                </a:extLst>
              </a:tr>
              <a:tr h="491123">
                <a:tc>
                  <a:txBody>
                    <a:bodyPr/>
                    <a:lstStyle/>
                    <a:p>
                      <a:pPr algn="ctr">
                        <a:lnSpc>
                          <a:spcPct val="115000"/>
                        </a:lnSpc>
                        <a:spcAft>
                          <a:spcPts val="0"/>
                        </a:spcAft>
                      </a:pPr>
                      <a:r>
                        <a:rPr lang="ru-RU" sz="1800">
                          <a:effectLst/>
                          <a:latin typeface="Times New Roman Tj" panose="02020603050405020304" pitchFamily="18" charset="-52"/>
                        </a:rPr>
                        <a:t>6.</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tt-RU" sz="1800">
                          <a:effectLst/>
                          <a:latin typeface="Times New Roman Tj" panose="02020603050405020304" pitchFamily="18" charset="-52"/>
                        </a:rPr>
                        <a:t>Зоология</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800">
                          <a:effectLst/>
                          <a:latin typeface="Times New Roman Tj" panose="02020603050405020304" pitchFamily="18" charset="-52"/>
                        </a:rPr>
                        <a:t>10</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800">
                          <a:effectLst/>
                          <a:latin typeface="Times New Roman Tj" panose="02020603050405020304" pitchFamily="18" charset="-52"/>
                        </a:rPr>
                        <a:t>1</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800">
                          <a:effectLst/>
                          <a:latin typeface="Times New Roman Tj" panose="02020603050405020304" pitchFamily="18" charset="-52"/>
                        </a:rPr>
                        <a:t>38</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942362814"/>
                  </a:ext>
                </a:extLst>
              </a:tr>
              <a:tr h="830634">
                <a:tc>
                  <a:txBody>
                    <a:bodyPr/>
                    <a:lstStyle/>
                    <a:p>
                      <a:pPr algn="ctr">
                        <a:lnSpc>
                          <a:spcPct val="115000"/>
                        </a:lnSpc>
                        <a:spcAft>
                          <a:spcPts val="0"/>
                        </a:spcAft>
                      </a:pPr>
                      <a:r>
                        <a:rPr lang="ru-RU" sz="1800">
                          <a:effectLst/>
                          <a:latin typeface="Times New Roman Tj" panose="02020603050405020304" pitchFamily="18" charset="-52"/>
                        </a:rPr>
                        <a:t>7.</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tt-RU" sz="1800">
                          <a:effectLst/>
                          <a:latin typeface="Times New Roman Tj" panose="02020603050405020304" pitchFamily="18" charset="-52"/>
                        </a:rPr>
                        <a:t>Физиологияи одам ва њайвонот ба номи академик Сафаров Ҳ.М.</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rPr>
                        <a:t>14</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dirty="0">
                          <a:effectLst/>
                        </a:rPr>
                        <a:t>3</a:t>
                      </a:r>
                      <a:endParaRPr lang="ru-RU" sz="1800" dirty="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rPr>
                        <a:t>67</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268522351"/>
                  </a:ext>
                </a:extLst>
              </a:tr>
              <a:tr h="491123">
                <a:tc>
                  <a:txBody>
                    <a:bodyPr/>
                    <a:lstStyle/>
                    <a:p>
                      <a:pPr algn="just">
                        <a:lnSpc>
                          <a:spcPct val="115000"/>
                        </a:lnSpc>
                        <a:spcAft>
                          <a:spcPts val="0"/>
                        </a:spcAft>
                      </a:pPr>
                      <a:r>
                        <a:rPr lang="tt-RU" sz="1800">
                          <a:effectLst/>
                          <a:latin typeface="Times New Roman Tj" panose="02020603050405020304" pitchFamily="18" charset="-52"/>
                        </a:rPr>
                        <a:t> </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tt-RU" sz="1800">
                          <a:effectLst/>
                          <a:latin typeface="Times New Roman Tj" panose="02020603050405020304" pitchFamily="18" charset="-52"/>
                        </a:rPr>
                        <a:t>Факултет</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800">
                          <a:effectLst/>
                          <a:latin typeface="Times New Roman Tj" panose="02020603050405020304" pitchFamily="18" charset="-52"/>
                        </a:rPr>
                        <a:t>86</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800">
                          <a:effectLst/>
                          <a:latin typeface="Times New Roman Tj" panose="02020603050405020304" pitchFamily="18" charset="-52"/>
                        </a:rPr>
                        <a:t>13</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800" dirty="0">
                          <a:effectLst/>
                          <a:latin typeface="Times New Roman Tj" panose="02020603050405020304" pitchFamily="18" charset="-52"/>
                        </a:rPr>
                        <a:t>277</a:t>
                      </a:r>
                      <a:endParaRPr lang="ru-RU" sz="1800" dirty="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886112206"/>
                  </a:ext>
                </a:extLst>
              </a:tr>
            </a:tbl>
          </a:graphicData>
        </a:graphic>
      </p:graphicFrame>
    </p:spTree>
    <p:extLst>
      <p:ext uri="{BB962C8B-B14F-4D97-AF65-F5344CB8AC3E}">
        <p14:creationId xmlns:p14="http://schemas.microsoft.com/office/powerpoint/2010/main" val="31619028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7D02C1F-5B69-43A8-9B8C-211CB60A0938}"/>
              </a:ext>
            </a:extLst>
          </p:cNvPr>
          <p:cNvSpPr>
            <a:spLocks noGrp="1"/>
          </p:cNvSpPr>
          <p:nvPr>
            <p:ph type="title"/>
          </p:nvPr>
        </p:nvSpPr>
        <p:spPr/>
        <p:txBody>
          <a:bodyPr/>
          <a:lstStyle/>
          <a:p>
            <a:br>
              <a:rPr lang="ru-RU" dirty="0"/>
            </a:br>
            <a:endParaRPr lang="ru-RU" dirty="0"/>
          </a:p>
        </p:txBody>
      </p:sp>
      <p:pic>
        <p:nvPicPr>
          <p:cNvPr id="5" name="Объект 4">
            <a:extLst>
              <a:ext uri="{FF2B5EF4-FFF2-40B4-BE49-F238E27FC236}">
                <a16:creationId xmlns:a16="http://schemas.microsoft.com/office/drawing/2014/main" id="{8810B82E-C863-4567-A4D2-CE64837BC4F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0267" t="37792" r="555" b="-1199"/>
          <a:stretch/>
        </p:blipFill>
        <p:spPr>
          <a:xfrm>
            <a:off x="555812" y="206189"/>
            <a:ext cx="3621741" cy="3433482"/>
          </a:xfrm>
        </p:spPr>
      </p:pic>
      <p:pic>
        <p:nvPicPr>
          <p:cNvPr id="7" name="Рисунок 6">
            <a:extLst>
              <a:ext uri="{FF2B5EF4-FFF2-40B4-BE49-F238E27FC236}">
                <a16:creationId xmlns:a16="http://schemas.microsoft.com/office/drawing/2014/main" id="{E8A83205-DAB7-4912-B981-19F7843875C8}"/>
              </a:ext>
            </a:extLst>
          </p:cNvPr>
          <p:cNvPicPr>
            <a:picLocks noChangeAspect="1"/>
          </p:cNvPicPr>
          <p:nvPr/>
        </p:nvPicPr>
        <p:blipFill rotWithShape="1">
          <a:blip r:embed="rId3">
            <a:extLst>
              <a:ext uri="{28A0092B-C50C-407E-A947-70E740481C1C}">
                <a14:useLocalDpi xmlns:a14="http://schemas.microsoft.com/office/drawing/2010/main" val="0"/>
              </a:ext>
            </a:extLst>
          </a:blip>
          <a:srcRect t="37386"/>
          <a:stretch/>
        </p:blipFill>
        <p:spPr>
          <a:xfrm>
            <a:off x="2805953" y="1993133"/>
            <a:ext cx="3944471" cy="3293075"/>
          </a:xfrm>
          <a:prstGeom prst="rect">
            <a:avLst/>
          </a:prstGeom>
        </p:spPr>
      </p:pic>
      <p:pic>
        <p:nvPicPr>
          <p:cNvPr id="9" name="Рисунок 8">
            <a:extLst>
              <a:ext uri="{FF2B5EF4-FFF2-40B4-BE49-F238E27FC236}">
                <a16:creationId xmlns:a16="http://schemas.microsoft.com/office/drawing/2014/main" id="{87C413E0-C210-4C40-AD52-E2236B115695}"/>
              </a:ext>
            </a:extLst>
          </p:cNvPr>
          <p:cNvPicPr>
            <a:picLocks noChangeAspect="1"/>
          </p:cNvPicPr>
          <p:nvPr/>
        </p:nvPicPr>
        <p:blipFill rotWithShape="1">
          <a:blip r:embed="rId4">
            <a:extLst>
              <a:ext uri="{28A0092B-C50C-407E-A947-70E740481C1C}">
                <a14:useLocalDpi xmlns:a14="http://schemas.microsoft.com/office/drawing/2010/main" val="0"/>
              </a:ext>
            </a:extLst>
          </a:blip>
          <a:srcRect l="5980" t="27885" r="393"/>
          <a:stretch/>
        </p:blipFill>
        <p:spPr>
          <a:xfrm>
            <a:off x="5979459" y="2940313"/>
            <a:ext cx="6149788" cy="3552562"/>
          </a:xfrm>
          <a:prstGeom prst="rect">
            <a:avLst/>
          </a:prstGeom>
        </p:spPr>
      </p:pic>
      <p:sp>
        <p:nvSpPr>
          <p:cNvPr id="10" name="Прямоугольник 9">
            <a:extLst>
              <a:ext uri="{FF2B5EF4-FFF2-40B4-BE49-F238E27FC236}">
                <a16:creationId xmlns:a16="http://schemas.microsoft.com/office/drawing/2014/main" id="{6C521A7B-6EF2-470B-9F0B-C0EAA734E8FD}"/>
              </a:ext>
            </a:extLst>
          </p:cNvPr>
          <p:cNvSpPr/>
          <p:nvPr/>
        </p:nvSpPr>
        <p:spPr>
          <a:xfrm>
            <a:off x="7032812" y="667496"/>
            <a:ext cx="3944472" cy="1569660"/>
          </a:xfrm>
          <a:prstGeom prst="rect">
            <a:avLst/>
          </a:prstGeom>
        </p:spPr>
        <p:txBody>
          <a:bodyPr wrap="square">
            <a:spAutoFit/>
          </a:bodyPr>
          <a:lstStyle/>
          <a:p>
            <a:pPr lvl="1" algn="ctr">
              <a:spcAft>
                <a:spcPts val="0"/>
              </a:spcAft>
            </a:pPr>
            <a:r>
              <a:rPr lang="tt-RU" sz="3200" b="1" dirty="0">
                <a:latin typeface="Times New Roman Tj" panose="02020603050405020304" pitchFamily="18" charset="-52"/>
                <a:ea typeface="Times New Roman" panose="02020603050405020304" pitchFamily="18" charset="0"/>
                <a:cs typeface="Times New Roman" panose="02020603050405020304" pitchFamily="18" charset="0"/>
              </a:rPr>
              <a:t>Фаъолияти </a:t>
            </a:r>
            <a:r>
              <a:rPr lang="tt-RU" sz="3200" b="1" dirty="0">
                <a:latin typeface="Times New Roman Tj" panose="02020603050405020304" pitchFamily="18" charset="-52"/>
                <a:ea typeface="Times New Roman" panose="02020603050405020304" pitchFamily="18" charset="0"/>
                <a:cs typeface="Tahoma" panose="020B0604030504040204" pitchFamily="34" charset="0"/>
              </a:rPr>
              <a:t>Љ</a:t>
            </a:r>
            <a:r>
              <a:rPr lang="tt-RU" sz="3200" b="1" dirty="0">
                <a:latin typeface="Times New Roman Tj" panose="02020603050405020304" pitchFamily="18" charset="-52"/>
                <a:ea typeface="Times New Roman" panose="02020603050405020304" pitchFamily="18" charset="0"/>
                <a:cs typeface="Times New Roman" panose="02020603050405020304" pitchFamily="18" charset="0"/>
              </a:rPr>
              <a:t>ИД ва ма</a:t>
            </a:r>
            <a:r>
              <a:rPr lang="tt-RU" sz="3200" b="1" dirty="0">
                <a:latin typeface="Times New Roman Tj" panose="02020603050405020304" pitchFamily="18" charset="-52"/>
                <a:ea typeface="Times New Roman" panose="02020603050405020304" pitchFamily="18" charset="0"/>
                <a:cs typeface="Tahoma" panose="020B0604030504040204" pitchFamily="34" charset="0"/>
              </a:rPr>
              <a:t>њ</a:t>
            </a:r>
            <a:r>
              <a:rPr lang="tt-RU" sz="3200" b="1" dirty="0">
                <a:latin typeface="Times New Roman Tj" panose="02020603050405020304" pitchFamily="18" charset="-52"/>
                <a:ea typeface="Times New Roman" panose="02020603050405020304" pitchFamily="18" charset="0"/>
                <a:cs typeface="Times New Roman" panose="02020603050405020304" pitchFamily="18" charset="0"/>
              </a:rPr>
              <a:t>фил</a:t>
            </a:r>
            <a:r>
              <a:rPr lang="tt-RU" sz="3200" b="1" dirty="0">
                <a:latin typeface="Times New Roman Tj" panose="02020603050405020304" pitchFamily="18" charset="-52"/>
                <a:ea typeface="Times New Roman" panose="02020603050405020304" pitchFamily="18" charset="0"/>
                <a:cs typeface="Tahoma" panose="020B0604030504040204" pitchFamily="34" charset="0"/>
              </a:rPr>
              <a:t>њ</a:t>
            </a:r>
            <a:r>
              <a:rPr lang="tt-RU" sz="3200" b="1" dirty="0">
                <a:latin typeface="Times New Roman Tj" panose="02020603050405020304" pitchFamily="18" charset="-52"/>
                <a:ea typeface="Times New Roman" panose="02020603050405020304" pitchFamily="18" charset="0"/>
                <a:cs typeface="Times New Roman" panose="02020603050405020304" pitchFamily="18" charset="0"/>
              </a:rPr>
              <a:t>ои илм</a:t>
            </a:r>
            <a:r>
              <a:rPr lang="tt-RU" sz="3200" b="1" dirty="0">
                <a:latin typeface="Times New Roman Tj" panose="02020603050405020304" pitchFamily="18" charset="-52"/>
                <a:ea typeface="Times New Roman" panose="02020603050405020304" pitchFamily="18" charset="0"/>
                <a:cs typeface="Tahoma" panose="020B0604030504040204" pitchFamily="34" charset="0"/>
              </a:rPr>
              <a:t>ї</a:t>
            </a:r>
            <a:endParaRPr lang="ru-RU" sz="3200" dirty="0">
              <a:effectLst/>
              <a:latin typeface="Times New Roman Tj" panose="02020603050405020304" pitchFamily="18" charset="-52"/>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607069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38DB1BA-BE25-4A5B-B918-56C6D44F420C}"/>
              </a:ext>
            </a:extLst>
          </p:cNvPr>
          <p:cNvSpPr>
            <a:spLocks noGrp="1"/>
          </p:cNvSpPr>
          <p:nvPr>
            <p:ph type="title"/>
          </p:nvPr>
        </p:nvSpPr>
        <p:spPr/>
        <p:txBody>
          <a:bodyPr/>
          <a:lstStyle/>
          <a:p>
            <a:br>
              <a:rPr lang="ru-RU" dirty="0"/>
            </a:br>
            <a:endParaRPr lang="ru-RU" dirty="0"/>
          </a:p>
        </p:txBody>
      </p:sp>
      <p:pic>
        <p:nvPicPr>
          <p:cNvPr id="5" name="Объект 4">
            <a:extLst>
              <a:ext uri="{FF2B5EF4-FFF2-40B4-BE49-F238E27FC236}">
                <a16:creationId xmlns:a16="http://schemas.microsoft.com/office/drawing/2014/main" id="{C61496E5-DBF6-4293-8AE8-811E222F425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52500" y="956469"/>
            <a:ext cx="10287000" cy="4629150"/>
          </a:xfrm>
        </p:spPr>
      </p:pic>
    </p:spTree>
    <p:extLst>
      <p:ext uri="{BB962C8B-B14F-4D97-AF65-F5344CB8AC3E}">
        <p14:creationId xmlns:p14="http://schemas.microsoft.com/office/powerpoint/2010/main" val="11399443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0E43EB-CB17-44B4-A040-6EC8C99DD5AD}"/>
              </a:ext>
            </a:extLst>
          </p:cNvPr>
          <p:cNvSpPr>
            <a:spLocks noGrp="1"/>
          </p:cNvSpPr>
          <p:nvPr>
            <p:ph type="title"/>
          </p:nvPr>
        </p:nvSpPr>
        <p:spPr>
          <a:xfrm>
            <a:off x="838200" y="365125"/>
            <a:ext cx="10515600" cy="549275"/>
          </a:xfrm>
        </p:spPr>
        <p:txBody>
          <a:bodyPr>
            <a:noAutofit/>
          </a:bodyPr>
          <a:lstStyle/>
          <a:p>
            <a:pPr algn="ctr"/>
            <a:r>
              <a:rPr lang="tg-Cyrl-TJ" sz="2000" b="1" dirty="0">
                <a:latin typeface="Times New Roman Tj" panose="02020603050405020304" pitchFamily="18" charset="-52"/>
              </a:rPr>
              <a:t>Љадвали 1. Шумораи устодон ва кормандони илмї-омўзгории факултети биология,  ки дар иљрои корњои илмї-тањќиќотї ширкат меварзанд</a:t>
            </a:r>
            <a:endParaRPr lang="ru-RU" sz="2000" dirty="0">
              <a:latin typeface="Times New Roman Tj" panose="02020603050405020304" pitchFamily="18" charset="-52"/>
            </a:endParaRPr>
          </a:p>
        </p:txBody>
      </p:sp>
      <p:graphicFrame>
        <p:nvGraphicFramePr>
          <p:cNvPr id="12" name="Объект 11">
            <a:extLst>
              <a:ext uri="{FF2B5EF4-FFF2-40B4-BE49-F238E27FC236}">
                <a16:creationId xmlns:a16="http://schemas.microsoft.com/office/drawing/2014/main" id="{45E456BF-E3C2-4409-9588-1EBD3F0DC80C}"/>
              </a:ext>
            </a:extLst>
          </p:cNvPr>
          <p:cNvGraphicFramePr>
            <a:graphicFrameLocks noGrp="1"/>
          </p:cNvGraphicFramePr>
          <p:nvPr>
            <p:ph idx="1"/>
            <p:extLst>
              <p:ext uri="{D42A27DB-BD31-4B8C-83A1-F6EECF244321}">
                <p14:modId xmlns:p14="http://schemas.microsoft.com/office/powerpoint/2010/main" val="3155886010"/>
              </p:ext>
            </p:extLst>
          </p:nvPr>
        </p:nvGraphicFramePr>
        <p:xfrm>
          <a:off x="313765" y="1102659"/>
          <a:ext cx="11555505" cy="5262281"/>
        </p:xfrm>
        <a:graphic>
          <a:graphicData uri="http://schemas.openxmlformats.org/drawingml/2006/table">
            <a:tbl>
              <a:tblPr firstRow="1" firstCol="1" lastRow="1" lastCol="1" bandRow="1" bandCol="1">
                <a:tableStyleId>{5C22544A-7EE6-4342-B048-85BDC9FD1C3A}</a:tableStyleId>
              </a:tblPr>
              <a:tblGrid>
                <a:gridCol w="676420">
                  <a:extLst>
                    <a:ext uri="{9D8B030D-6E8A-4147-A177-3AD203B41FA5}">
                      <a16:colId xmlns:a16="http://schemas.microsoft.com/office/drawing/2014/main" val="3086593001"/>
                    </a:ext>
                  </a:extLst>
                </a:gridCol>
                <a:gridCol w="3526958">
                  <a:extLst>
                    <a:ext uri="{9D8B030D-6E8A-4147-A177-3AD203B41FA5}">
                      <a16:colId xmlns:a16="http://schemas.microsoft.com/office/drawing/2014/main" val="1811273307"/>
                    </a:ext>
                  </a:extLst>
                </a:gridCol>
                <a:gridCol w="750495">
                  <a:extLst>
                    <a:ext uri="{9D8B030D-6E8A-4147-A177-3AD203B41FA5}">
                      <a16:colId xmlns:a16="http://schemas.microsoft.com/office/drawing/2014/main" val="967238824"/>
                    </a:ext>
                  </a:extLst>
                </a:gridCol>
                <a:gridCol w="1282348">
                  <a:extLst>
                    <a:ext uri="{9D8B030D-6E8A-4147-A177-3AD203B41FA5}">
                      <a16:colId xmlns:a16="http://schemas.microsoft.com/office/drawing/2014/main" val="1123141127"/>
                    </a:ext>
                  </a:extLst>
                </a:gridCol>
                <a:gridCol w="750495">
                  <a:extLst>
                    <a:ext uri="{9D8B030D-6E8A-4147-A177-3AD203B41FA5}">
                      <a16:colId xmlns:a16="http://schemas.microsoft.com/office/drawing/2014/main" val="4225374091"/>
                    </a:ext>
                  </a:extLst>
                </a:gridCol>
                <a:gridCol w="751250">
                  <a:extLst>
                    <a:ext uri="{9D8B030D-6E8A-4147-A177-3AD203B41FA5}">
                      <a16:colId xmlns:a16="http://schemas.microsoft.com/office/drawing/2014/main" val="1025621908"/>
                    </a:ext>
                  </a:extLst>
                </a:gridCol>
                <a:gridCol w="835985">
                  <a:extLst>
                    <a:ext uri="{9D8B030D-6E8A-4147-A177-3AD203B41FA5}">
                      <a16:colId xmlns:a16="http://schemas.microsoft.com/office/drawing/2014/main" val="2724755477"/>
                    </a:ext>
                  </a:extLst>
                </a:gridCol>
                <a:gridCol w="879864">
                  <a:extLst>
                    <a:ext uri="{9D8B030D-6E8A-4147-A177-3AD203B41FA5}">
                      <a16:colId xmlns:a16="http://schemas.microsoft.com/office/drawing/2014/main" val="3215144457"/>
                    </a:ext>
                  </a:extLst>
                </a:gridCol>
                <a:gridCol w="1050845">
                  <a:extLst>
                    <a:ext uri="{9D8B030D-6E8A-4147-A177-3AD203B41FA5}">
                      <a16:colId xmlns:a16="http://schemas.microsoft.com/office/drawing/2014/main" val="1574765602"/>
                    </a:ext>
                  </a:extLst>
                </a:gridCol>
                <a:gridCol w="1050845">
                  <a:extLst>
                    <a:ext uri="{9D8B030D-6E8A-4147-A177-3AD203B41FA5}">
                      <a16:colId xmlns:a16="http://schemas.microsoft.com/office/drawing/2014/main" val="2189611343"/>
                    </a:ext>
                  </a:extLst>
                </a:gridCol>
              </a:tblGrid>
              <a:tr h="755873">
                <a:tc rowSpan="2">
                  <a:txBody>
                    <a:bodyPr/>
                    <a:lstStyle/>
                    <a:p>
                      <a:pPr algn="ctr">
                        <a:lnSpc>
                          <a:spcPct val="115000"/>
                        </a:lnSpc>
                        <a:spcAft>
                          <a:spcPts val="0"/>
                        </a:spcAft>
                      </a:pPr>
                      <a:r>
                        <a:rPr lang="ru-RU" sz="1600">
                          <a:effectLst/>
                          <a:latin typeface="Times New Roman Tj" panose="02020603050405020304" pitchFamily="18" charset="-52"/>
                        </a:rPr>
                        <a:t>№</a:t>
                      </a:r>
                    </a:p>
                    <a:p>
                      <a:pPr algn="ctr">
                        <a:lnSpc>
                          <a:spcPct val="115000"/>
                        </a:lnSpc>
                        <a:spcAft>
                          <a:spcPts val="0"/>
                        </a:spcAft>
                      </a:pPr>
                      <a:r>
                        <a:rPr lang="ru-RU" sz="1600">
                          <a:effectLst/>
                          <a:latin typeface="Times New Roman Tj" panose="02020603050405020304" pitchFamily="18" charset="-52"/>
                        </a:rPr>
                        <a:t> </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rowSpan="2">
                  <a:txBody>
                    <a:bodyPr/>
                    <a:lstStyle/>
                    <a:p>
                      <a:pPr algn="ctr">
                        <a:lnSpc>
                          <a:spcPct val="115000"/>
                        </a:lnSpc>
                        <a:spcAft>
                          <a:spcPts val="0"/>
                        </a:spcAft>
                      </a:pPr>
                      <a:r>
                        <a:rPr lang="ru-RU" sz="1600">
                          <a:effectLst/>
                          <a:latin typeface="Times New Roman Tj" panose="02020603050405020304" pitchFamily="18" charset="-52"/>
                        </a:rPr>
                        <a:t>Факултети биология </a:t>
                      </a:r>
                    </a:p>
                    <a:p>
                      <a:pPr algn="ctr">
                        <a:lnSpc>
                          <a:spcPct val="115000"/>
                        </a:lnSpc>
                        <a:spcAft>
                          <a:spcPts val="0"/>
                        </a:spcAft>
                      </a:pPr>
                      <a:r>
                        <a:rPr lang="ru-RU" sz="1600">
                          <a:effectLst/>
                          <a:latin typeface="Times New Roman Tj" panose="02020603050405020304" pitchFamily="18" charset="-52"/>
                        </a:rPr>
                        <a:t>ва  кафедраҳо</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rowSpan="2">
                  <a:txBody>
                    <a:bodyPr/>
                    <a:lstStyle/>
                    <a:p>
                      <a:pPr algn="ctr">
                        <a:lnSpc>
                          <a:spcPct val="115000"/>
                        </a:lnSpc>
                        <a:spcAft>
                          <a:spcPts val="0"/>
                        </a:spcAft>
                      </a:pPr>
                      <a:r>
                        <a:rPr lang="ru-RU" sz="1600">
                          <a:effectLst/>
                          <a:latin typeface="Times New Roman Tj" panose="02020603050405020304" pitchFamily="18" charset="-52"/>
                        </a:rPr>
                        <a:t>Шумораиумумииустодон</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vert="vert270"/>
                </a:tc>
                <a:tc rowSpan="2">
                  <a:txBody>
                    <a:bodyPr/>
                    <a:lstStyle/>
                    <a:p>
                      <a:pPr algn="ctr">
                        <a:lnSpc>
                          <a:spcPct val="115000"/>
                        </a:lnSpc>
                        <a:spcAft>
                          <a:spcPts val="0"/>
                        </a:spcAft>
                      </a:pPr>
                      <a:r>
                        <a:rPr lang="ru-RU" sz="1600">
                          <a:effectLst/>
                          <a:latin typeface="Times New Roman Tj" panose="02020603050405020304" pitchFamily="18" charset="-52"/>
                        </a:rPr>
                        <a:t>Шумораи устодоне, ки дар КИТ ширкат меварзанд</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vert="vert270"/>
                </a:tc>
                <a:tc rowSpan="2">
                  <a:txBody>
                    <a:bodyPr/>
                    <a:lstStyle/>
                    <a:p>
                      <a:pPr>
                        <a:lnSpc>
                          <a:spcPct val="115000"/>
                        </a:lnSpc>
                        <a:spcAft>
                          <a:spcPts val="0"/>
                        </a:spcAft>
                      </a:pPr>
                      <a:r>
                        <a:rPr lang="ru-RU" sz="1600">
                          <a:effectLst/>
                          <a:latin typeface="Times New Roman Tj" panose="02020603050405020304" pitchFamily="18" charset="-52"/>
                        </a:rPr>
                        <a:t> </a:t>
                      </a:r>
                    </a:p>
                    <a:p>
                      <a:pPr algn="ctr">
                        <a:lnSpc>
                          <a:spcPct val="115000"/>
                        </a:lnSpc>
                        <a:spcAft>
                          <a:spcPts val="0"/>
                        </a:spcAft>
                      </a:pPr>
                      <a:r>
                        <a:rPr lang="ru-RU" sz="1600">
                          <a:effectLst/>
                          <a:latin typeface="Times New Roman Tj" panose="02020603050405020304" pitchFamily="18" charset="-52"/>
                        </a:rPr>
                        <a:t>Докторони илм</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vert="vert270"/>
                </a:tc>
                <a:tc rowSpan="2">
                  <a:txBody>
                    <a:bodyPr/>
                    <a:lstStyle/>
                    <a:p>
                      <a:pPr algn="ctr">
                        <a:lnSpc>
                          <a:spcPct val="115000"/>
                        </a:lnSpc>
                        <a:spcAft>
                          <a:spcPts val="0"/>
                        </a:spcAft>
                      </a:pPr>
                      <a:r>
                        <a:rPr lang="ru-RU" sz="1600">
                          <a:effectLst/>
                          <a:latin typeface="Times New Roman Tj" panose="02020603050405020304" pitchFamily="18" charset="-52"/>
                        </a:rPr>
                        <a:t>Номзадони</a:t>
                      </a:r>
                    </a:p>
                    <a:p>
                      <a:pPr algn="ctr">
                        <a:lnSpc>
                          <a:spcPct val="115000"/>
                        </a:lnSpc>
                        <a:spcAft>
                          <a:spcPts val="0"/>
                        </a:spcAft>
                      </a:pPr>
                      <a:r>
                        <a:rPr lang="ru-RU" sz="1600">
                          <a:effectLst/>
                          <a:latin typeface="Times New Roman Tj" panose="02020603050405020304" pitchFamily="18" charset="-52"/>
                        </a:rPr>
                        <a:t>илм</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vert="vert270"/>
                </a:tc>
                <a:tc rowSpan="2">
                  <a:txBody>
                    <a:bodyPr/>
                    <a:lstStyle/>
                    <a:p>
                      <a:pPr algn="ctr">
                        <a:lnSpc>
                          <a:spcPct val="115000"/>
                        </a:lnSpc>
                        <a:spcAft>
                          <a:spcPts val="0"/>
                        </a:spcAft>
                      </a:pPr>
                      <a:r>
                        <a:rPr lang="ru-RU" sz="1600">
                          <a:effectLst/>
                          <a:latin typeface="Times New Roman Tj" panose="02020603050405020304" pitchFamily="18" charset="-52"/>
                        </a:rPr>
                        <a:t> </a:t>
                      </a:r>
                    </a:p>
                    <a:p>
                      <a:pPr algn="ctr">
                        <a:lnSpc>
                          <a:spcPct val="115000"/>
                        </a:lnSpc>
                        <a:spcAft>
                          <a:spcPts val="0"/>
                        </a:spcAft>
                      </a:pPr>
                      <a:r>
                        <a:rPr lang="ru-RU" sz="1600">
                          <a:effectLst/>
                          <a:latin typeface="Times New Roman Tj" panose="02020603050405020304" pitchFamily="18" charset="-52"/>
                        </a:rPr>
                        <a:t>Докторони </a:t>
                      </a:r>
                      <a:r>
                        <a:rPr lang="en-US" sz="1600">
                          <a:effectLst/>
                        </a:rPr>
                        <a:t>Ph.D</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vert="vert270"/>
                </a:tc>
                <a:tc rowSpan="2">
                  <a:txBody>
                    <a:bodyPr/>
                    <a:lstStyle/>
                    <a:p>
                      <a:pPr algn="ctr">
                        <a:lnSpc>
                          <a:spcPct val="115000"/>
                        </a:lnSpc>
                        <a:spcAft>
                          <a:spcPts val="0"/>
                        </a:spcAft>
                      </a:pPr>
                      <a:r>
                        <a:rPr lang="ru-RU" sz="1600">
                          <a:effectLst/>
                          <a:latin typeface="Times New Roman Tj" panose="02020603050405020304" pitchFamily="18" charset="-52"/>
                        </a:rPr>
                        <a:t>Миќдори унвондорон бо %</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vert="vert270"/>
                </a:tc>
                <a:tc gridSpan="2">
                  <a:txBody>
                    <a:bodyPr/>
                    <a:lstStyle/>
                    <a:p>
                      <a:pPr algn="ctr">
                        <a:lnSpc>
                          <a:spcPct val="115000"/>
                        </a:lnSpc>
                        <a:spcAft>
                          <a:spcPts val="0"/>
                        </a:spcAft>
                      </a:pPr>
                      <a:r>
                        <a:rPr lang="ru-RU" sz="1600">
                          <a:effectLst/>
                          <a:latin typeface="Times New Roman Tj" panose="02020603050405020304" pitchFamily="18" charset="-52"/>
                        </a:rPr>
                        <a:t>Синну соли миёнаи олимон</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hMerge="1">
                  <a:txBody>
                    <a:bodyPr/>
                    <a:lstStyle/>
                    <a:p>
                      <a:endParaRPr lang="ru-RU"/>
                    </a:p>
                  </a:txBody>
                  <a:tcPr/>
                </a:tc>
                <a:extLst>
                  <a:ext uri="{0D108BD9-81ED-4DB2-BD59-A6C34878D82A}">
                    <a16:rowId xmlns:a16="http://schemas.microsoft.com/office/drawing/2014/main" val="219278658"/>
                  </a:ext>
                </a:extLst>
              </a:tr>
              <a:tr h="1747300">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1600">
                          <a:effectLst/>
                          <a:latin typeface="Times New Roman Tj" panose="02020603050405020304" pitchFamily="18" charset="-52"/>
                        </a:rPr>
                        <a:t>Мард</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Зан</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963305279"/>
                  </a:ext>
                </a:extLst>
              </a:tr>
              <a:tr h="304458">
                <a:tc>
                  <a:txBody>
                    <a:bodyPr/>
                    <a:lstStyle/>
                    <a:p>
                      <a:pPr algn="ctr">
                        <a:lnSpc>
                          <a:spcPct val="115000"/>
                        </a:lnSpc>
                        <a:spcAft>
                          <a:spcPts val="0"/>
                        </a:spcAft>
                      </a:pPr>
                      <a:r>
                        <a:rPr lang="ru-RU" sz="1600">
                          <a:effectLst/>
                          <a:latin typeface="Times New Roman Tj" panose="02020603050405020304" pitchFamily="18" charset="-52"/>
                        </a:rPr>
                        <a:t>1. </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tt-RU" sz="1600">
                          <a:effectLst/>
                          <a:latin typeface="Times New Roman Tj" panose="02020603050405020304" pitchFamily="18" charset="-52"/>
                        </a:rPr>
                        <a:t>Ботаника ва дендрология </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600">
                          <a:effectLst/>
                        </a:rPr>
                        <a:t>11</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600">
                          <a:effectLst/>
                        </a:rPr>
                        <a:t>11</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600">
                          <a:effectLst/>
                        </a:rPr>
                        <a:t>4</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600">
                          <a:effectLst/>
                        </a:rPr>
                        <a:t>5</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600">
                          <a:effectLst/>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600">
                          <a:effectLst/>
                        </a:rPr>
                        <a:t>81</a:t>
                      </a:r>
                      <a:r>
                        <a:rPr lang="ru-RU" sz="1600">
                          <a:effectLst/>
                          <a:latin typeface="Times New Roman Tj" panose="02020603050405020304" pitchFamily="18" charset="-52"/>
                        </a:rPr>
                        <a:t>,</a:t>
                      </a:r>
                      <a:r>
                        <a:rPr lang="en-US" sz="1600">
                          <a:effectLst/>
                        </a:rPr>
                        <a:t>9</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600">
                          <a:effectLst/>
                        </a:rPr>
                        <a:t>47</a:t>
                      </a:r>
                      <a:r>
                        <a:rPr lang="ru-RU" sz="1600">
                          <a:effectLst/>
                          <a:latin typeface="Times New Roman Tj" panose="02020603050405020304" pitchFamily="18" charset="-52"/>
                        </a:rPr>
                        <a:t>,</a:t>
                      </a:r>
                      <a:r>
                        <a:rPr lang="en-US" sz="1600">
                          <a:effectLst/>
                        </a:rPr>
                        <a:t>8</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57</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638485043"/>
                  </a:ext>
                </a:extLst>
              </a:tr>
              <a:tr h="304458">
                <a:tc>
                  <a:txBody>
                    <a:bodyPr/>
                    <a:lstStyle/>
                    <a:p>
                      <a:pPr algn="ctr">
                        <a:lnSpc>
                          <a:spcPct val="115000"/>
                        </a:lnSpc>
                        <a:spcAft>
                          <a:spcPts val="0"/>
                        </a:spcAft>
                      </a:pPr>
                      <a:r>
                        <a:rPr lang="ru-RU" sz="1600">
                          <a:effectLst/>
                          <a:latin typeface="Times New Roman Tj" panose="02020603050405020304" pitchFamily="18" charset="-52"/>
                        </a:rPr>
                        <a:t>2.</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tt-RU" sz="1600">
                          <a:effectLst/>
                          <a:latin typeface="Times New Roman Tj" panose="02020603050405020304" pitchFamily="18" charset="-52"/>
                        </a:rPr>
                        <a:t>Экология</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10</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8</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tg-Cyrl-TJ" sz="1600">
                          <a:effectLst/>
                          <a:latin typeface="Times New Roman Tj" panose="02020603050405020304" pitchFamily="18" charset="-52"/>
                        </a:rPr>
                        <a:t>8</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tg-Cyrl-TJ" sz="1600">
                          <a:effectLst/>
                          <a:latin typeface="Times New Roman Tj" panose="02020603050405020304" pitchFamily="18" charset="-52"/>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tg-Cyrl-TJ" sz="1600">
                          <a:effectLst/>
                          <a:latin typeface="Times New Roman Tj" panose="02020603050405020304" pitchFamily="18" charset="-52"/>
                        </a:rPr>
                        <a:t>80</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61,8</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49,5</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086886116"/>
                  </a:ext>
                </a:extLst>
              </a:tr>
              <a:tr h="304458">
                <a:tc>
                  <a:txBody>
                    <a:bodyPr/>
                    <a:lstStyle/>
                    <a:p>
                      <a:pPr algn="ctr">
                        <a:lnSpc>
                          <a:spcPct val="115000"/>
                        </a:lnSpc>
                        <a:spcAft>
                          <a:spcPts val="0"/>
                        </a:spcAft>
                      </a:pPr>
                      <a:r>
                        <a:rPr lang="ru-RU" sz="1600">
                          <a:effectLst/>
                          <a:latin typeface="Times New Roman Tj" panose="02020603050405020304" pitchFamily="18" charset="-52"/>
                        </a:rPr>
                        <a:t>3.</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tt-RU" sz="1600">
                          <a:effectLst/>
                          <a:latin typeface="Times New Roman Tj" panose="02020603050405020304" pitchFamily="18" charset="-52"/>
                        </a:rPr>
                        <a:t>Физологияи растанињо ва </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600">
                          <a:effectLst/>
                        </a:rPr>
                        <a:t>8</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600">
                          <a:effectLst/>
                        </a:rPr>
                        <a:t>6</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600">
                          <a:effectLst/>
                        </a:rPr>
                        <a:t>2</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600">
                          <a:effectLst/>
                        </a:rPr>
                        <a:t>3</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600">
                          <a:effectLst/>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600">
                          <a:effectLst/>
                        </a:rPr>
                        <a:t>62</a:t>
                      </a:r>
                      <a:r>
                        <a:rPr lang="ru-RU" sz="1600">
                          <a:effectLst/>
                          <a:latin typeface="Times New Roman Tj" panose="02020603050405020304" pitchFamily="18" charset="-52"/>
                        </a:rPr>
                        <a:t>,</a:t>
                      </a:r>
                      <a:r>
                        <a:rPr lang="en-US" sz="1600">
                          <a:effectLst/>
                        </a:rPr>
                        <a:t>5</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600">
                          <a:effectLst/>
                        </a:rPr>
                        <a:t>50</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600">
                          <a:effectLst/>
                        </a:rPr>
                        <a:t>50</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952257838"/>
                  </a:ext>
                </a:extLst>
              </a:tr>
              <a:tr h="304458">
                <a:tc>
                  <a:txBody>
                    <a:bodyPr/>
                    <a:lstStyle/>
                    <a:p>
                      <a:pPr algn="ctr">
                        <a:lnSpc>
                          <a:spcPct val="115000"/>
                        </a:lnSpc>
                        <a:spcAft>
                          <a:spcPts val="0"/>
                        </a:spcAft>
                      </a:pPr>
                      <a:r>
                        <a:rPr lang="ru-RU" sz="1600">
                          <a:effectLst/>
                          <a:latin typeface="Times New Roman Tj" panose="02020603050405020304" pitchFamily="18" charset="-52"/>
                        </a:rPr>
                        <a:t>4.</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tt-RU" sz="1600">
                          <a:effectLst/>
                          <a:latin typeface="Times New Roman Tj" panose="02020603050405020304" pitchFamily="18" charset="-52"/>
                        </a:rPr>
                        <a:t>Биотехнология </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tg-Cyrl-TJ" sz="1600">
                          <a:effectLst/>
                          <a:latin typeface="Times New Roman Tj" panose="02020603050405020304" pitchFamily="18" charset="-52"/>
                        </a:rPr>
                        <a:t>5</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5</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1</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tg-Cyrl-TJ" sz="1600">
                          <a:effectLst/>
                          <a:latin typeface="Times New Roman Tj" panose="02020603050405020304" pitchFamily="18" charset="-52"/>
                        </a:rPr>
                        <a:t>2</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tg-Cyrl-TJ" sz="1600">
                          <a:effectLst/>
                          <a:latin typeface="Times New Roman Tj" panose="02020603050405020304" pitchFamily="18" charset="-52"/>
                        </a:rPr>
                        <a:t>1</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tg-Cyrl-TJ" sz="1600">
                          <a:effectLst/>
                          <a:latin typeface="Times New Roman Tj" panose="02020603050405020304" pitchFamily="18" charset="-52"/>
                        </a:rPr>
                        <a:t>75</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50</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34</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775433278"/>
                  </a:ext>
                </a:extLst>
              </a:tr>
              <a:tr h="304458">
                <a:tc>
                  <a:txBody>
                    <a:bodyPr/>
                    <a:lstStyle/>
                    <a:p>
                      <a:pPr algn="ctr">
                        <a:lnSpc>
                          <a:spcPct val="115000"/>
                        </a:lnSpc>
                        <a:spcAft>
                          <a:spcPts val="0"/>
                        </a:spcAft>
                      </a:pPr>
                      <a:r>
                        <a:rPr lang="ru-RU" sz="1600">
                          <a:effectLst/>
                          <a:latin typeface="Times New Roman Tj" panose="02020603050405020304" pitchFamily="18" charset="-52"/>
                        </a:rPr>
                        <a:t>5.</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tt-RU" sz="1600">
                          <a:effectLst/>
                          <a:latin typeface="Times New Roman Tj" panose="02020603050405020304" pitchFamily="18" charset="-52"/>
                        </a:rPr>
                        <a:t>Биохимия</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13</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13</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5</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6</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1</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88</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44,6</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55</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3327282"/>
                  </a:ext>
                </a:extLst>
              </a:tr>
              <a:tr h="304458">
                <a:tc>
                  <a:txBody>
                    <a:bodyPr/>
                    <a:lstStyle/>
                    <a:p>
                      <a:pPr algn="ctr">
                        <a:lnSpc>
                          <a:spcPct val="115000"/>
                        </a:lnSpc>
                        <a:spcAft>
                          <a:spcPts val="0"/>
                        </a:spcAft>
                      </a:pPr>
                      <a:r>
                        <a:rPr lang="ru-RU" sz="1600">
                          <a:effectLst/>
                          <a:latin typeface="Times New Roman Tj" panose="02020603050405020304" pitchFamily="18" charset="-52"/>
                        </a:rPr>
                        <a:t>6.</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tt-RU" sz="1600">
                          <a:effectLst/>
                          <a:latin typeface="Times New Roman Tj" panose="02020603050405020304" pitchFamily="18" charset="-52"/>
                        </a:rPr>
                        <a:t>Зоология</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10</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9</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2</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tg-Cyrl-TJ" sz="1600">
                          <a:effectLst/>
                          <a:latin typeface="Times New Roman Tj" panose="02020603050405020304" pitchFamily="18" charset="-52"/>
                        </a:rPr>
                        <a:t>5</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tg-Cyrl-TJ" sz="1600">
                          <a:effectLst/>
                          <a:latin typeface="Times New Roman Tj" panose="02020603050405020304" pitchFamily="18" charset="-52"/>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70,0</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57,5</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42</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55149412"/>
                  </a:ext>
                </a:extLst>
              </a:tr>
              <a:tr h="627902">
                <a:tc>
                  <a:txBody>
                    <a:bodyPr/>
                    <a:lstStyle/>
                    <a:p>
                      <a:pPr algn="ctr">
                        <a:lnSpc>
                          <a:spcPct val="115000"/>
                        </a:lnSpc>
                        <a:spcAft>
                          <a:spcPts val="0"/>
                        </a:spcAft>
                      </a:pPr>
                      <a:r>
                        <a:rPr lang="ru-RU" sz="1600">
                          <a:effectLst/>
                          <a:latin typeface="Times New Roman Tj" panose="02020603050405020304" pitchFamily="18" charset="-52"/>
                        </a:rPr>
                        <a:t>7.</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ru-RU" sz="1600">
                          <a:effectLst/>
                          <a:latin typeface="Times New Roman Tj" panose="02020603050405020304" pitchFamily="18" charset="-52"/>
                        </a:rPr>
                        <a:t>Физиологияи одам ва њайвонот ба номи академик Сафаров Ҳ.М.</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600">
                          <a:effectLst/>
                        </a:rPr>
                        <a:t>8</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600">
                          <a:effectLst/>
                        </a:rPr>
                        <a:t>7</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600">
                          <a:effectLst/>
                        </a:rPr>
                        <a:t>2</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600">
                          <a:effectLst/>
                        </a:rPr>
                        <a:t>5</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600">
                          <a:effectLst/>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600">
                          <a:effectLst/>
                        </a:rPr>
                        <a:t>90</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600">
                          <a:effectLst/>
                        </a:rPr>
                        <a:t>52</a:t>
                      </a:r>
                      <a:r>
                        <a:rPr lang="ru-RU" sz="1600">
                          <a:effectLst/>
                          <a:latin typeface="Times New Roman Tj" panose="02020603050405020304" pitchFamily="18" charset="-52"/>
                        </a:rPr>
                        <a:t>,</a:t>
                      </a:r>
                      <a:r>
                        <a:rPr lang="en-US" sz="1600">
                          <a:effectLst/>
                        </a:rPr>
                        <a:t>6</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600">
                          <a:effectLst/>
                        </a:rPr>
                        <a:t>44</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210566898"/>
                  </a:ext>
                </a:extLst>
              </a:tr>
              <a:tr h="304458">
                <a:tc>
                  <a:txBody>
                    <a:bodyPr/>
                    <a:lstStyle/>
                    <a:p>
                      <a:pPr algn="ctr">
                        <a:lnSpc>
                          <a:spcPct val="115000"/>
                        </a:lnSpc>
                        <a:spcAft>
                          <a:spcPts val="0"/>
                        </a:spcAft>
                      </a:pPr>
                      <a:r>
                        <a:rPr lang="ru-RU" sz="1600">
                          <a:effectLst/>
                          <a:latin typeface="Times New Roman Tj" panose="02020603050405020304" pitchFamily="18" charset="-52"/>
                        </a:rPr>
                        <a:t> </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ru-RU" sz="1600">
                          <a:effectLst/>
                          <a:latin typeface="Times New Roman Tj" panose="02020603050405020304" pitchFamily="18" charset="-52"/>
                        </a:rPr>
                        <a:t>Факултет</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65</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59</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16</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tg-Cyrl-TJ" sz="1600">
                          <a:effectLst/>
                          <a:latin typeface="Times New Roman Tj" panose="02020603050405020304" pitchFamily="18" charset="-52"/>
                        </a:rPr>
                        <a:t>34</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tg-Cyrl-TJ" sz="1600">
                          <a:effectLst/>
                          <a:latin typeface="Times New Roman Tj" panose="02020603050405020304" pitchFamily="18" charset="-52"/>
                        </a:rPr>
                        <a:t>2</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tg-Cyrl-TJ" sz="1600">
                          <a:effectLst/>
                          <a:latin typeface="Times New Roman Tj" panose="02020603050405020304" pitchFamily="18" charset="-52"/>
                        </a:rPr>
                        <a:t>78,2</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tg-Cyrl-TJ" sz="1600">
                          <a:effectLst/>
                          <a:latin typeface="Times New Roman Tj" panose="02020603050405020304" pitchFamily="18" charset="-52"/>
                        </a:rPr>
                        <a:t>52,5</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tg-Cyrl-TJ" sz="1600" dirty="0">
                          <a:effectLst/>
                          <a:latin typeface="Times New Roman Tj" panose="02020603050405020304" pitchFamily="18" charset="-52"/>
                        </a:rPr>
                        <a:t>47,3</a:t>
                      </a:r>
                      <a:endParaRPr lang="ru-RU" sz="1600" dirty="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62744447"/>
                  </a:ext>
                </a:extLst>
              </a:tr>
            </a:tbl>
          </a:graphicData>
        </a:graphic>
      </p:graphicFrame>
    </p:spTree>
    <p:extLst>
      <p:ext uri="{BB962C8B-B14F-4D97-AF65-F5344CB8AC3E}">
        <p14:creationId xmlns:p14="http://schemas.microsoft.com/office/powerpoint/2010/main" val="30992973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Заголовок 12">
            <a:extLst>
              <a:ext uri="{FF2B5EF4-FFF2-40B4-BE49-F238E27FC236}">
                <a16:creationId xmlns:a16="http://schemas.microsoft.com/office/drawing/2014/main" id="{7DA76CD2-EDD2-46D2-A326-73ECB58064C2}"/>
              </a:ext>
            </a:extLst>
          </p:cNvPr>
          <p:cNvSpPr>
            <a:spLocks noGrp="1"/>
          </p:cNvSpPr>
          <p:nvPr>
            <p:ph type="title"/>
          </p:nvPr>
        </p:nvSpPr>
        <p:spPr/>
        <p:txBody>
          <a:bodyPr>
            <a:normAutofit fontScale="90000"/>
          </a:bodyPr>
          <a:lstStyle/>
          <a:p>
            <a:br>
              <a:rPr lang="ru-RU" dirty="0"/>
            </a:br>
            <a:br>
              <a:rPr lang="ru-RU" dirty="0"/>
            </a:br>
            <a:endParaRPr lang="ru-RU" dirty="0"/>
          </a:p>
        </p:txBody>
      </p:sp>
      <p:pic>
        <p:nvPicPr>
          <p:cNvPr id="19" name="Объект 18">
            <a:extLst>
              <a:ext uri="{FF2B5EF4-FFF2-40B4-BE49-F238E27FC236}">
                <a16:creationId xmlns:a16="http://schemas.microsoft.com/office/drawing/2014/main" id="{356EB35F-E97F-427D-BB45-B509D530BC8E}"/>
              </a:ext>
            </a:extLst>
          </p:cNvPr>
          <p:cNvPicPr>
            <a:picLocks noGrp="1" noChangeAspect="1"/>
          </p:cNvPicPr>
          <p:nvPr>
            <p:ph idx="1"/>
          </p:nvPr>
        </p:nvPicPr>
        <p:blipFill rotWithShape="1">
          <a:blip r:embed="rId2"/>
          <a:srcRect l="21840" t="14289" r="21840" b="19990"/>
          <a:stretch/>
        </p:blipFill>
        <p:spPr>
          <a:xfrm>
            <a:off x="2250142" y="645331"/>
            <a:ext cx="7978587" cy="5236972"/>
          </a:xfrm>
          <a:prstGeom prst="rect">
            <a:avLst/>
          </a:prstGeom>
        </p:spPr>
      </p:pic>
    </p:spTree>
    <p:extLst>
      <p:ext uri="{BB962C8B-B14F-4D97-AF65-F5344CB8AC3E}">
        <p14:creationId xmlns:p14="http://schemas.microsoft.com/office/powerpoint/2010/main" val="34985748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656F517-0375-4411-98EB-9FD4D9F83A90}"/>
              </a:ext>
            </a:extLst>
          </p:cNvPr>
          <p:cNvSpPr>
            <a:spLocks noGrp="1"/>
          </p:cNvSpPr>
          <p:nvPr>
            <p:ph type="title"/>
          </p:nvPr>
        </p:nvSpPr>
        <p:spPr>
          <a:xfrm>
            <a:off x="838200" y="365126"/>
            <a:ext cx="10515600" cy="845110"/>
          </a:xfrm>
        </p:spPr>
        <p:txBody>
          <a:bodyPr>
            <a:normAutofit/>
          </a:bodyPr>
          <a:lstStyle/>
          <a:p>
            <a:pPr algn="ctr"/>
            <a:r>
              <a:rPr lang="ru-RU" sz="2200" b="1" dirty="0" err="1">
                <a:latin typeface="Times New Roman Tj" panose="02020603050405020304" pitchFamily="18" charset="-52"/>
              </a:rPr>
              <a:t>Љадвали</a:t>
            </a:r>
            <a:r>
              <a:rPr lang="ru-RU" sz="2200" b="1" dirty="0">
                <a:latin typeface="Times New Roman Tj" panose="02020603050405020304" pitchFamily="18" charset="-52"/>
              </a:rPr>
              <a:t> 11.</a:t>
            </a:r>
            <a:r>
              <a:rPr lang="ru-RU" sz="2200" dirty="0">
                <a:latin typeface="Times New Roman Tj" panose="02020603050405020304" pitchFamily="18" charset="-52"/>
              </a:rPr>
              <a:t> </a:t>
            </a:r>
            <a:r>
              <a:rPr lang="ru-RU" sz="2200" b="1" dirty="0" err="1">
                <a:latin typeface="Times New Roman Tj" panose="02020603050405020304" pitchFamily="18" charset="-52"/>
              </a:rPr>
              <a:t>Иштироки</a:t>
            </a:r>
            <a:r>
              <a:rPr lang="ru-RU" sz="2200" b="1" dirty="0">
                <a:latin typeface="Times New Roman Tj" panose="02020603050405020304" pitchFamily="18" charset="-52"/>
              </a:rPr>
              <a:t> </a:t>
            </a:r>
            <a:r>
              <a:rPr lang="ru-RU" sz="2200" b="1" dirty="0" err="1">
                <a:latin typeface="Times New Roman Tj" panose="02020603050405020304" pitchFamily="18" charset="-52"/>
              </a:rPr>
              <a:t>донишљўёну</a:t>
            </a:r>
            <a:r>
              <a:rPr lang="ru-RU" sz="2200" b="1" dirty="0">
                <a:latin typeface="Times New Roman Tj" panose="02020603050405020304" pitchFamily="18" charset="-52"/>
              </a:rPr>
              <a:t> </a:t>
            </a:r>
            <a:r>
              <a:rPr lang="ru-RU" sz="2200" b="1" dirty="0" err="1">
                <a:latin typeface="Times New Roman Tj" panose="02020603050405020304" pitchFamily="18" charset="-52"/>
              </a:rPr>
              <a:t>магистрантони</a:t>
            </a:r>
            <a:r>
              <a:rPr lang="ru-RU" sz="2200" b="1" dirty="0">
                <a:latin typeface="Times New Roman Tj" panose="02020603050405020304" pitchFamily="18" charset="-52"/>
              </a:rPr>
              <a:t> </a:t>
            </a:r>
            <a:r>
              <a:rPr lang="ru-RU" sz="2200" b="1" dirty="0" err="1">
                <a:latin typeface="Times New Roman Tj" panose="02020603050405020304" pitchFamily="18" charset="-52"/>
              </a:rPr>
              <a:t>факултети</a:t>
            </a:r>
            <a:r>
              <a:rPr lang="ru-RU" sz="2200" b="1" dirty="0">
                <a:latin typeface="Times New Roman Tj" panose="02020603050405020304" pitchFamily="18" charset="-52"/>
              </a:rPr>
              <a:t>  биология дар </a:t>
            </a:r>
            <a:r>
              <a:rPr lang="ru-RU" sz="2200" b="1" dirty="0" err="1">
                <a:latin typeface="Times New Roman Tj" panose="02020603050405020304" pitchFamily="18" charset="-52"/>
              </a:rPr>
              <a:t>озмунҳои</a:t>
            </a:r>
            <a:r>
              <a:rPr lang="ru-RU" sz="2200" b="1" dirty="0">
                <a:latin typeface="Times New Roman Tj" panose="02020603050405020304" pitchFamily="18" charset="-52"/>
              </a:rPr>
              <a:t> </a:t>
            </a:r>
            <a:r>
              <a:rPr lang="ru-RU" sz="2200" b="1" dirty="0" err="1">
                <a:latin typeface="Times New Roman Tj" panose="02020603050405020304" pitchFamily="18" charset="-52"/>
              </a:rPr>
              <a:t>сатҳи</a:t>
            </a:r>
            <a:r>
              <a:rPr lang="ru-RU" sz="2200" b="1" dirty="0">
                <a:latin typeface="Times New Roman Tj" panose="02020603050405020304" pitchFamily="18" charset="-52"/>
              </a:rPr>
              <a:t> </a:t>
            </a:r>
            <a:r>
              <a:rPr lang="ru-RU" sz="2200" b="1" dirty="0" err="1">
                <a:latin typeface="Times New Roman Tj" panose="02020603050405020304" pitchFamily="18" charset="-52"/>
              </a:rPr>
              <a:t>гуногун</a:t>
            </a:r>
            <a:endParaRPr lang="ru-RU" dirty="0"/>
          </a:p>
        </p:txBody>
      </p:sp>
      <p:graphicFrame>
        <p:nvGraphicFramePr>
          <p:cNvPr id="4" name="Объект 3">
            <a:extLst>
              <a:ext uri="{FF2B5EF4-FFF2-40B4-BE49-F238E27FC236}">
                <a16:creationId xmlns:a16="http://schemas.microsoft.com/office/drawing/2014/main" id="{BAB21CA4-F89E-4D97-BE7B-40C3746A6FC1}"/>
              </a:ext>
            </a:extLst>
          </p:cNvPr>
          <p:cNvGraphicFramePr>
            <a:graphicFrameLocks noGrp="1"/>
          </p:cNvGraphicFramePr>
          <p:nvPr>
            <p:ph idx="1"/>
            <p:extLst>
              <p:ext uri="{D42A27DB-BD31-4B8C-83A1-F6EECF244321}">
                <p14:modId xmlns:p14="http://schemas.microsoft.com/office/powerpoint/2010/main" val="1311415943"/>
              </p:ext>
            </p:extLst>
          </p:nvPr>
        </p:nvGraphicFramePr>
        <p:xfrm>
          <a:off x="502024" y="1210236"/>
          <a:ext cx="11456893" cy="5275239"/>
        </p:xfrm>
        <a:graphic>
          <a:graphicData uri="http://schemas.openxmlformats.org/drawingml/2006/table">
            <a:tbl>
              <a:tblPr firstRow="1" firstCol="1" lastRow="1" lastCol="1" bandRow="1" bandCol="1">
                <a:tableStyleId>{5C22544A-7EE6-4342-B048-85BDC9FD1C3A}</a:tableStyleId>
              </a:tblPr>
              <a:tblGrid>
                <a:gridCol w="359164">
                  <a:extLst>
                    <a:ext uri="{9D8B030D-6E8A-4147-A177-3AD203B41FA5}">
                      <a16:colId xmlns:a16="http://schemas.microsoft.com/office/drawing/2014/main" val="1834017938"/>
                    </a:ext>
                  </a:extLst>
                </a:gridCol>
                <a:gridCol w="2467480">
                  <a:extLst>
                    <a:ext uri="{9D8B030D-6E8A-4147-A177-3AD203B41FA5}">
                      <a16:colId xmlns:a16="http://schemas.microsoft.com/office/drawing/2014/main" val="3609723182"/>
                    </a:ext>
                  </a:extLst>
                </a:gridCol>
                <a:gridCol w="1906581">
                  <a:extLst>
                    <a:ext uri="{9D8B030D-6E8A-4147-A177-3AD203B41FA5}">
                      <a16:colId xmlns:a16="http://schemas.microsoft.com/office/drawing/2014/main" val="3080970447"/>
                    </a:ext>
                  </a:extLst>
                </a:gridCol>
                <a:gridCol w="1457229">
                  <a:extLst>
                    <a:ext uri="{9D8B030D-6E8A-4147-A177-3AD203B41FA5}">
                      <a16:colId xmlns:a16="http://schemas.microsoft.com/office/drawing/2014/main" val="2927595390"/>
                    </a:ext>
                  </a:extLst>
                </a:gridCol>
                <a:gridCol w="1682697">
                  <a:extLst>
                    <a:ext uri="{9D8B030D-6E8A-4147-A177-3AD203B41FA5}">
                      <a16:colId xmlns:a16="http://schemas.microsoft.com/office/drawing/2014/main" val="2063691080"/>
                    </a:ext>
                  </a:extLst>
                </a:gridCol>
                <a:gridCol w="1791871">
                  <a:extLst>
                    <a:ext uri="{9D8B030D-6E8A-4147-A177-3AD203B41FA5}">
                      <a16:colId xmlns:a16="http://schemas.microsoft.com/office/drawing/2014/main" val="3686073519"/>
                    </a:ext>
                  </a:extLst>
                </a:gridCol>
                <a:gridCol w="1791871">
                  <a:extLst>
                    <a:ext uri="{9D8B030D-6E8A-4147-A177-3AD203B41FA5}">
                      <a16:colId xmlns:a16="http://schemas.microsoft.com/office/drawing/2014/main" val="777240229"/>
                    </a:ext>
                  </a:extLst>
                </a:gridCol>
              </a:tblGrid>
              <a:tr h="2076297">
                <a:tc>
                  <a:txBody>
                    <a:bodyPr/>
                    <a:lstStyle/>
                    <a:p>
                      <a:pPr algn="ctr">
                        <a:lnSpc>
                          <a:spcPct val="115000"/>
                        </a:lnSpc>
                        <a:spcAft>
                          <a:spcPts val="0"/>
                        </a:spcAft>
                      </a:pPr>
                      <a:r>
                        <a:rPr lang="ru-RU" sz="1600">
                          <a:effectLst/>
                          <a:latin typeface="Times New Roman Tj" panose="02020603050405020304" pitchFamily="18" charset="-52"/>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ru-RU" sz="1600">
                          <a:effectLst/>
                          <a:latin typeface="Times New Roman Tj" panose="02020603050405020304" pitchFamily="18" charset="-52"/>
                        </a:rPr>
                        <a:t> </a:t>
                      </a:r>
                    </a:p>
                    <a:p>
                      <a:pPr algn="just">
                        <a:lnSpc>
                          <a:spcPct val="115000"/>
                        </a:lnSpc>
                        <a:spcAft>
                          <a:spcPts val="0"/>
                        </a:spcAft>
                      </a:pPr>
                      <a:r>
                        <a:rPr lang="ru-RU" sz="1600">
                          <a:effectLst/>
                          <a:latin typeface="Times New Roman Tj" panose="02020603050405020304" pitchFamily="18" charset="-52"/>
                        </a:rPr>
                        <a:t> </a:t>
                      </a:r>
                    </a:p>
                    <a:p>
                      <a:pPr algn="ctr">
                        <a:lnSpc>
                          <a:spcPct val="115000"/>
                        </a:lnSpc>
                        <a:spcAft>
                          <a:spcPts val="0"/>
                        </a:spcAft>
                      </a:pPr>
                      <a:r>
                        <a:rPr lang="ru-RU" sz="1600">
                          <a:effectLst/>
                          <a:latin typeface="Times New Roman Tj" panose="02020603050405020304" pitchFamily="18" charset="-52"/>
                        </a:rPr>
                        <a:t>Кафедрањои факултет</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Љои ишѓолнамуда дар озмуни корњои илмии донишљўёни мактабњои олии љумњурї аз рўйи ихтисос</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Љои ишѓолнамуда дар олимпиадаи ҷумҳуриявӣ аз рӯи ихтисос</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Љои ишѓолнамуда дар даври ниҳоии озмуни ҷумҳуриявии «Илм фурҷӯғи маърифат» </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Љои ишѓолнамуда дар даври ниҳоии озмуни ҷумҳуриявии «Фурӯғи субҳи доноӣ китоб аст» </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Љои ишѓолнамуда дар даври ниҳоии озмуни ҷумҳуриявии «Тоҷикистон ватани азизи ман»</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847455339"/>
                  </a:ext>
                </a:extLst>
              </a:tr>
              <a:tr h="504049">
                <a:tc>
                  <a:txBody>
                    <a:bodyPr/>
                    <a:lstStyle/>
                    <a:p>
                      <a:pPr algn="ctr">
                        <a:lnSpc>
                          <a:spcPct val="115000"/>
                        </a:lnSpc>
                        <a:spcAft>
                          <a:spcPts val="0"/>
                        </a:spcAft>
                      </a:pPr>
                      <a:r>
                        <a:rPr lang="ru-RU" sz="1600" dirty="0">
                          <a:effectLst/>
                          <a:latin typeface="Times New Roman Tj" panose="02020603050405020304" pitchFamily="18" charset="-52"/>
                        </a:rPr>
                        <a:t>1.</a:t>
                      </a:r>
                      <a:endParaRPr lang="ru-RU" sz="1600" dirty="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tt-RU" sz="1600">
                          <a:effectLst/>
                          <a:latin typeface="Times New Roman Tj" panose="02020603050405020304" pitchFamily="18" charset="-52"/>
                        </a:rPr>
                        <a:t>Ботаника ва дендрология</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538535953"/>
                  </a:ext>
                </a:extLst>
              </a:tr>
              <a:tr h="242355">
                <a:tc>
                  <a:txBody>
                    <a:bodyPr/>
                    <a:lstStyle/>
                    <a:p>
                      <a:pPr algn="ctr">
                        <a:lnSpc>
                          <a:spcPct val="115000"/>
                        </a:lnSpc>
                        <a:spcAft>
                          <a:spcPts val="0"/>
                        </a:spcAft>
                      </a:pPr>
                      <a:r>
                        <a:rPr lang="ru-RU" sz="1600">
                          <a:effectLst/>
                          <a:latin typeface="Times New Roman Tj" panose="02020603050405020304" pitchFamily="18" charset="-52"/>
                        </a:rPr>
                        <a:t>2.</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tt-RU" sz="1600">
                          <a:effectLst/>
                          <a:latin typeface="Times New Roman Tj" panose="02020603050405020304" pitchFamily="18" charset="-52"/>
                        </a:rPr>
                        <a:t>Экология</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815831932"/>
                  </a:ext>
                </a:extLst>
              </a:tr>
              <a:tr h="504049">
                <a:tc>
                  <a:txBody>
                    <a:bodyPr/>
                    <a:lstStyle/>
                    <a:p>
                      <a:pPr algn="ctr">
                        <a:lnSpc>
                          <a:spcPct val="115000"/>
                        </a:lnSpc>
                        <a:spcAft>
                          <a:spcPts val="0"/>
                        </a:spcAft>
                      </a:pPr>
                      <a:r>
                        <a:rPr lang="ru-RU" sz="1600">
                          <a:effectLst/>
                          <a:latin typeface="Times New Roman Tj" panose="02020603050405020304" pitchFamily="18" charset="-52"/>
                        </a:rPr>
                        <a:t>3.</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tt-RU" sz="1600">
                          <a:effectLst/>
                          <a:latin typeface="Times New Roman Tj" panose="02020603050405020304" pitchFamily="18" charset="-52"/>
                        </a:rPr>
                        <a:t>Физиолоигяи </a:t>
                      </a:r>
                      <a:endParaRPr lang="ru-RU" sz="1600">
                        <a:effectLst/>
                        <a:latin typeface="Times New Roman Tj" panose="02020603050405020304" pitchFamily="18" charset="-52"/>
                      </a:endParaRPr>
                    </a:p>
                    <a:p>
                      <a:pPr algn="just">
                        <a:lnSpc>
                          <a:spcPct val="115000"/>
                        </a:lnSpc>
                        <a:spcAft>
                          <a:spcPts val="0"/>
                        </a:spcAft>
                      </a:pPr>
                      <a:r>
                        <a:rPr lang="tt-RU" sz="1600">
                          <a:effectLst/>
                          <a:latin typeface="Times New Roman Tj" panose="02020603050405020304" pitchFamily="18" charset="-52"/>
                        </a:rPr>
                        <a:t>растанињо</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600">
                          <a:effectLst/>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600">
                          <a:effectLst/>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600">
                          <a:effectLst/>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600">
                          <a:effectLst/>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600">
                          <a:effectLst/>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471924221"/>
                  </a:ext>
                </a:extLst>
              </a:tr>
              <a:tr h="242355">
                <a:tc>
                  <a:txBody>
                    <a:bodyPr/>
                    <a:lstStyle/>
                    <a:p>
                      <a:pPr algn="ctr">
                        <a:lnSpc>
                          <a:spcPct val="115000"/>
                        </a:lnSpc>
                        <a:spcAft>
                          <a:spcPts val="0"/>
                        </a:spcAft>
                      </a:pPr>
                      <a:r>
                        <a:rPr lang="ru-RU" sz="1600">
                          <a:effectLst/>
                          <a:latin typeface="Times New Roman Tj" panose="02020603050405020304" pitchFamily="18" charset="-52"/>
                        </a:rPr>
                        <a:t>4.</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tt-RU" sz="1600">
                          <a:effectLst/>
                          <a:latin typeface="Times New Roman Tj" panose="02020603050405020304" pitchFamily="18" charset="-52"/>
                        </a:rPr>
                        <a:t>Биотехнология </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1</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040987008"/>
                  </a:ext>
                </a:extLst>
              </a:tr>
              <a:tr h="242355">
                <a:tc>
                  <a:txBody>
                    <a:bodyPr/>
                    <a:lstStyle/>
                    <a:p>
                      <a:pPr algn="ctr">
                        <a:lnSpc>
                          <a:spcPct val="115000"/>
                        </a:lnSpc>
                        <a:spcAft>
                          <a:spcPts val="0"/>
                        </a:spcAft>
                      </a:pPr>
                      <a:r>
                        <a:rPr lang="ru-RU" sz="1600">
                          <a:effectLst/>
                          <a:latin typeface="Times New Roman Tj" panose="02020603050405020304" pitchFamily="18" charset="-52"/>
                        </a:rPr>
                        <a:t>5.</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tt-RU" sz="1600">
                          <a:effectLst/>
                          <a:latin typeface="Times New Roman Tj" panose="02020603050405020304" pitchFamily="18" charset="-52"/>
                        </a:rPr>
                        <a:t>Биохимия</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1</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2</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588956165"/>
                  </a:ext>
                </a:extLst>
              </a:tr>
              <a:tr h="245677">
                <a:tc>
                  <a:txBody>
                    <a:bodyPr/>
                    <a:lstStyle/>
                    <a:p>
                      <a:pPr algn="ctr">
                        <a:lnSpc>
                          <a:spcPct val="115000"/>
                        </a:lnSpc>
                        <a:spcAft>
                          <a:spcPts val="0"/>
                        </a:spcAft>
                      </a:pPr>
                      <a:r>
                        <a:rPr lang="ru-RU" sz="1600">
                          <a:effectLst/>
                          <a:latin typeface="Times New Roman Tj" panose="02020603050405020304" pitchFamily="18" charset="-52"/>
                        </a:rPr>
                        <a:t>6.</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tt-RU" sz="1600">
                          <a:effectLst/>
                          <a:latin typeface="Times New Roman Tj" panose="02020603050405020304" pitchFamily="18" charset="-52"/>
                        </a:rPr>
                        <a:t>Зоология</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600">
                          <a:effectLst/>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600">
                          <a:effectLst/>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600">
                          <a:effectLst/>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600">
                          <a:effectLst/>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600">
                          <a:effectLst/>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653060397"/>
                  </a:ext>
                </a:extLst>
              </a:tr>
              <a:tr h="765566">
                <a:tc>
                  <a:txBody>
                    <a:bodyPr/>
                    <a:lstStyle/>
                    <a:p>
                      <a:pPr algn="ctr">
                        <a:lnSpc>
                          <a:spcPct val="115000"/>
                        </a:lnSpc>
                        <a:spcAft>
                          <a:spcPts val="0"/>
                        </a:spcAft>
                      </a:pPr>
                      <a:r>
                        <a:rPr lang="ru-RU" sz="1600">
                          <a:effectLst/>
                          <a:latin typeface="Times New Roman Tj" panose="02020603050405020304" pitchFamily="18" charset="-52"/>
                        </a:rPr>
                        <a:t>7.</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tt-RU" sz="1600">
                          <a:effectLst/>
                          <a:latin typeface="Times New Roman Tj" panose="02020603050405020304" pitchFamily="18" charset="-52"/>
                        </a:rPr>
                        <a:t>Физиологияи одам </a:t>
                      </a:r>
                      <a:endParaRPr lang="ru-RU" sz="1600">
                        <a:effectLst/>
                        <a:latin typeface="Times New Roman Tj" panose="02020603050405020304" pitchFamily="18" charset="-52"/>
                      </a:endParaRPr>
                    </a:p>
                    <a:p>
                      <a:pPr algn="just">
                        <a:lnSpc>
                          <a:spcPct val="115000"/>
                        </a:lnSpc>
                        <a:spcAft>
                          <a:spcPts val="0"/>
                        </a:spcAft>
                      </a:pPr>
                      <a:r>
                        <a:rPr lang="tt-RU" sz="1600">
                          <a:effectLst/>
                          <a:latin typeface="Times New Roman Tj" panose="02020603050405020304" pitchFamily="18" charset="-52"/>
                        </a:rPr>
                        <a:t>ва њайвонот ба номи академик Сафаров Ҳ.М.</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600">
                          <a:effectLst/>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2</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1</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600">
                          <a:effectLst/>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810656659"/>
                  </a:ext>
                </a:extLst>
              </a:tr>
              <a:tr h="242355">
                <a:tc>
                  <a:txBody>
                    <a:bodyPr/>
                    <a:lstStyle/>
                    <a:p>
                      <a:pPr algn="ctr">
                        <a:lnSpc>
                          <a:spcPct val="115000"/>
                        </a:lnSpc>
                        <a:spcAft>
                          <a:spcPts val="0"/>
                        </a:spcAft>
                      </a:pPr>
                      <a:r>
                        <a:rPr lang="ru-RU" sz="1600">
                          <a:effectLst/>
                          <a:latin typeface="Times New Roman Tj" panose="02020603050405020304" pitchFamily="18" charset="-52"/>
                        </a:rPr>
                        <a:t> </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tt-RU" sz="1600">
                          <a:effectLst/>
                          <a:latin typeface="Times New Roman Tj" panose="02020603050405020304" pitchFamily="18" charset="-52"/>
                        </a:rPr>
                        <a:t>Факултет</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2</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5</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1</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dirty="0">
                          <a:effectLst/>
                          <a:latin typeface="Times New Roman Tj" panose="02020603050405020304" pitchFamily="18" charset="-52"/>
                        </a:rPr>
                        <a:t>-</a:t>
                      </a:r>
                      <a:endParaRPr lang="ru-RU" sz="1600" dirty="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403048961"/>
                  </a:ext>
                </a:extLst>
              </a:tr>
            </a:tbl>
          </a:graphicData>
        </a:graphic>
      </p:graphicFrame>
    </p:spTree>
    <p:extLst>
      <p:ext uri="{BB962C8B-B14F-4D97-AF65-F5344CB8AC3E}">
        <p14:creationId xmlns:p14="http://schemas.microsoft.com/office/powerpoint/2010/main" val="8212012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DB94898-FCFF-4A5A-AD15-942C1761DC52}"/>
              </a:ext>
            </a:extLst>
          </p:cNvPr>
          <p:cNvSpPr>
            <a:spLocks noGrp="1"/>
          </p:cNvSpPr>
          <p:nvPr>
            <p:ph type="title"/>
          </p:nvPr>
        </p:nvSpPr>
        <p:spPr/>
        <p:txBody>
          <a:bodyPr/>
          <a:lstStyle/>
          <a:p>
            <a:br>
              <a:rPr lang="ru-RU" dirty="0"/>
            </a:br>
            <a:endParaRPr lang="ru-RU" dirty="0"/>
          </a:p>
        </p:txBody>
      </p:sp>
      <p:pic>
        <p:nvPicPr>
          <p:cNvPr id="5" name="Объект 4">
            <a:extLst>
              <a:ext uri="{FF2B5EF4-FFF2-40B4-BE49-F238E27FC236}">
                <a16:creationId xmlns:a16="http://schemas.microsoft.com/office/drawing/2014/main" id="{E8019662-B180-4359-8402-C412870F181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96036" y="862303"/>
            <a:ext cx="8072717" cy="5383860"/>
          </a:xfrm>
        </p:spPr>
      </p:pic>
      <p:sp>
        <p:nvSpPr>
          <p:cNvPr id="6" name="Прямоугольник 5">
            <a:extLst>
              <a:ext uri="{FF2B5EF4-FFF2-40B4-BE49-F238E27FC236}">
                <a16:creationId xmlns:a16="http://schemas.microsoft.com/office/drawing/2014/main" id="{AC7B717E-2AC1-461C-91E5-38A7DE6C4686}"/>
              </a:ext>
            </a:extLst>
          </p:cNvPr>
          <p:cNvSpPr/>
          <p:nvPr/>
        </p:nvSpPr>
        <p:spPr>
          <a:xfrm>
            <a:off x="3603082" y="396685"/>
            <a:ext cx="5591595" cy="369332"/>
          </a:xfrm>
          <a:prstGeom prst="rect">
            <a:avLst/>
          </a:prstGeom>
        </p:spPr>
        <p:txBody>
          <a:bodyPr wrap="none">
            <a:spAutoFit/>
          </a:bodyPr>
          <a:lstStyle/>
          <a:p>
            <a:r>
              <a:rPr lang="tg-Cyrl-TJ" b="1" dirty="0">
                <a:latin typeface="Times New Roman Tj" panose="02020603050405020304" pitchFamily="18" charset="-52"/>
                <a:ea typeface="Calibri" panose="020F0502020204030204" pitchFamily="34" charset="0"/>
                <a:cs typeface="Times New Roman" panose="02020603050405020304" pitchFamily="18" charset="0"/>
              </a:rPr>
              <a:t>Нати</a:t>
            </a:r>
            <a:r>
              <a:rPr lang="tg-Cyrl-TJ" b="1" dirty="0">
                <a:latin typeface="Cambria" panose="02040503050406030204" pitchFamily="18" charset="0"/>
                <a:ea typeface="Calibri" panose="020F0502020204030204" pitchFamily="34" charset="0"/>
                <a:cs typeface="Times New Roman" panose="02020603050405020304" pitchFamily="18" charset="0"/>
              </a:rPr>
              <a:t>ҷаҳои фаъолияти донишҷӯён дар озмунҳо</a:t>
            </a:r>
            <a:endParaRPr lang="ru-RU" b="1" dirty="0"/>
          </a:p>
        </p:txBody>
      </p:sp>
    </p:spTree>
    <p:extLst>
      <p:ext uri="{BB962C8B-B14F-4D97-AF65-F5344CB8AC3E}">
        <p14:creationId xmlns:p14="http://schemas.microsoft.com/office/powerpoint/2010/main" val="3833088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35F68D0-BA6E-4580-9557-65C8A6A9E8AB}"/>
              </a:ext>
            </a:extLst>
          </p:cNvPr>
          <p:cNvSpPr>
            <a:spLocks noGrp="1"/>
          </p:cNvSpPr>
          <p:nvPr>
            <p:ph type="title"/>
          </p:nvPr>
        </p:nvSpPr>
        <p:spPr>
          <a:xfrm>
            <a:off x="8740588" y="365125"/>
            <a:ext cx="2613212" cy="1526428"/>
          </a:xfrm>
        </p:spPr>
        <p:txBody>
          <a:bodyPr>
            <a:normAutofit fontScale="90000"/>
          </a:bodyPr>
          <a:lstStyle/>
          <a:p>
            <a:pPr algn="ctr"/>
            <a:r>
              <a:rPr lang="tg-Cyrl-TJ" sz="2700" dirty="0">
                <a:latin typeface="Times New Roman Tj" panose="02020603050405020304" pitchFamily="18" charset="-52"/>
                <a:ea typeface="Calibri" panose="020F0502020204030204" pitchFamily="34" charset="0"/>
                <a:cs typeface="Times New Roman" panose="02020603050405020304" pitchFamily="18" charset="0"/>
              </a:rPr>
              <a:t>Нати</a:t>
            </a:r>
            <a:r>
              <a:rPr lang="tg-Cyrl-TJ" sz="2700" dirty="0">
                <a:latin typeface="Cambria" panose="02040503050406030204" pitchFamily="18" charset="0"/>
                <a:ea typeface="Calibri" panose="020F0502020204030204" pitchFamily="34" charset="0"/>
                <a:cs typeface="Times New Roman" panose="02020603050405020304" pitchFamily="18" charset="0"/>
              </a:rPr>
              <a:t>ҷаҳои фаъолияти донишҷӯён дар олимпиадаҳо</a:t>
            </a:r>
            <a:endParaRPr lang="ru-RU" dirty="0"/>
          </a:p>
        </p:txBody>
      </p:sp>
      <p:pic>
        <p:nvPicPr>
          <p:cNvPr id="4" name="Объект 3">
            <a:extLst>
              <a:ext uri="{FF2B5EF4-FFF2-40B4-BE49-F238E27FC236}">
                <a16:creationId xmlns:a16="http://schemas.microsoft.com/office/drawing/2014/main" id="{909399F4-5899-452E-A453-8E5ED019BCBE}"/>
              </a:ext>
            </a:extLst>
          </p:cNvPr>
          <p:cNvPicPr>
            <a:picLocks noGrp="1"/>
          </p:cNvPicPr>
          <p:nvPr>
            <p:ph idx="1"/>
          </p:nvPr>
        </p:nvPicPr>
        <p:blipFill>
          <a:blip r:embed="rId2"/>
          <a:stretch>
            <a:fillRect/>
          </a:stretch>
        </p:blipFill>
        <p:spPr>
          <a:xfrm>
            <a:off x="3729315" y="3724510"/>
            <a:ext cx="4518214" cy="2940424"/>
          </a:xfrm>
          <a:prstGeom prst="rect">
            <a:avLst/>
          </a:prstGeom>
        </p:spPr>
      </p:pic>
      <p:pic>
        <p:nvPicPr>
          <p:cNvPr id="5" name="Рисунок 4">
            <a:extLst>
              <a:ext uri="{FF2B5EF4-FFF2-40B4-BE49-F238E27FC236}">
                <a16:creationId xmlns:a16="http://schemas.microsoft.com/office/drawing/2014/main" id="{7279B960-A8B2-4D27-ACD4-6828A583D670}"/>
              </a:ext>
            </a:extLst>
          </p:cNvPr>
          <p:cNvPicPr>
            <a:picLocks noChangeAspect="1"/>
          </p:cNvPicPr>
          <p:nvPr/>
        </p:nvPicPr>
        <p:blipFill rotWithShape="1">
          <a:blip r:embed="rId3">
            <a:extLst>
              <a:ext uri="{28A0092B-C50C-407E-A947-70E740481C1C}">
                <a14:useLocalDpi xmlns:a14="http://schemas.microsoft.com/office/drawing/2010/main" val="0"/>
              </a:ext>
            </a:extLst>
          </a:blip>
          <a:srcRect l="9913" t="28290" r="20196" b="321"/>
          <a:stretch/>
        </p:blipFill>
        <p:spPr>
          <a:xfrm>
            <a:off x="8417859" y="2142044"/>
            <a:ext cx="2613211" cy="3558950"/>
          </a:xfrm>
          <a:prstGeom prst="rect">
            <a:avLst/>
          </a:prstGeom>
        </p:spPr>
      </p:pic>
      <p:pic>
        <p:nvPicPr>
          <p:cNvPr id="6" name="Объект 3">
            <a:extLst>
              <a:ext uri="{FF2B5EF4-FFF2-40B4-BE49-F238E27FC236}">
                <a16:creationId xmlns:a16="http://schemas.microsoft.com/office/drawing/2014/main" id="{39C56F5E-96EE-4FB5-BBE1-89F847FE9A72}"/>
              </a:ext>
            </a:extLst>
          </p:cNvPr>
          <p:cNvPicPr>
            <a:picLocks noChangeAspect="1"/>
          </p:cNvPicPr>
          <p:nvPr/>
        </p:nvPicPr>
        <p:blipFill rotWithShape="1">
          <a:blip r:embed="rId4">
            <a:extLst>
              <a:ext uri="{28A0092B-C50C-407E-A947-70E740481C1C}">
                <a14:useLocalDpi xmlns:a14="http://schemas.microsoft.com/office/drawing/2010/main" val="0"/>
              </a:ext>
            </a:extLst>
          </a:blip>
          <a:srcRect l="26122" t="10589" r="30218" b="4183"/>
          <a:stretch/>
        </p:blipFill>
        <p:spPr>
          <a:xfrm>
            <a:off x="364790" y="1174376"/>
            <a:ext cx="3072713" cy="3998260"/>
          </a:xfrm>
          <a:prstGeom prst="rect">
            <a:avLst/>
          </a:prstGeom>
        </p:spPr>
      </p:pic>
      <p:pic>
        <p:nvPicPr>
          <p:cNvPr id="7" name="Объект 4">
            <a:extLst>
              <a:ext uri="{FF2B5EF4-FFF2-40B4-BE49-F238E27FC236}">
                <a16:creationId xmlns:a16="http://schemas.microsoft.com/office/drawing/2014/main" id="{1FFAC070-6A21-4DD3-B29A-3BEC4114D7AD}"/>
              </a:ext>
            </a:extLst>
          </p:cNvPr>
          <p:cNvPicPr>
            <a:picLocks noChangeAspect="1"/>
          </p:cNvPicPr>
          <p:nvPr/>
        </p:nvPicPr>
        <p:blipFill rotWithShape="1">
          <a:blip r:embed="rId5">
            <a:extLst>
              <a:ext uri="{28A0092B-C50C-407E-A947-70E740481C1C}">
                <a14:useLocalDpi xmlns:a14="http://schemas.microsoft.com/office/drawing/2010/main" val="0"/>
              </a:ext>
            </a:extLst>
          </a:blip>
          <a:srcRect l="10101" t="18706" r="11644" b="158"/>
          <a:stretch/>
        </p:blipFill>
        <p:spPr>
          <a:xfrm>
            <a:off x="3729315" y="559578"/>
            <a:ext cx="4518214" cy="3164932"/>
          </a:xfrm>
          <a:prstGeom prst="rect">
            <a:avLst/>
          </a:prstGeom>
        </p:spPr>
      </p:pic>
    </p:spTree>
    <p:extLst>
      <p:ext uri="{BB962C8B-B14F-4D97-AF65-F5344CB8AC3E}">
        <p14:creationId xmlns:p14="http://schemas.microsoft.com/office/powerpoint/2010/main" val="15447913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C3DD52B-0F36-4F6E-84AD-47742FD18424}"/>
              </a:ext>
            </a:extLst>
          </p:cNvPr>
          <p:cNvSpPr>
            <a:spLocks noGrp="1"/>
          </p:cNvSpPr>
          <p:nvPr>
            <p:ph type="title"/>
          </p:nvPr>
        </p:nvSpPr>
        <p:spPr/>
        <p:txBody>
          <a:bodyPr/>
          <a:lstStyle/>
          <a:p>
            <a:br>
              <a:rPr lang="ru-RU" dirty="0"/>
            </a:br>
            <a:endParaRPr lang="ru-RU" dirty="0"/>
          </a:p>
        </p:txBody>
      </p:sp>
      <p:pic>
        <p:nvPicPr>
          <p:cNvPr id="4" name="Объект 3">
            <a:extLst>
              <a:ext uri="{FF2B5EF4-FFF2-40B4-BE49-F238E27FC236}">
                <a16:creationId xmlns:a16="http://schemas.microsoft.com/office/drawing/2014/main" id="{8B220B83-B580-43CA-8F69-545D5AC91B16}"/>
              </a:ext>
            </a:extLst>
          </p:cNvPr>
          <p:cNvPicPr>
            <a:picLocks noGrp="1"/>
          </p:cNvPicPr>
          <p:nvPr>
            <p:ph idx="1"/>
          </p:nvPr>
        </p:nvPicPr>
        <p:blipFill rotWithShape="1">
          <a:blip r:embed="rId2"/>
          <a:srcRect l="6606" t="15001" r="8571" b="18808"/>
          <a:stretch/>
        </p:blipFill>
        <p:spPr>
          <a:xfrm>
            <a:off x="1178859" y="2938512"/>
            <a:ext cx="6615953" cy="3800336"/>
          </a:xfrm>
          <a:prstGeom prst="rect">
            <a:avLst/>
          </a:prstGeom>
        </p:spPr>
      </p:pic>
      <p:pic>
        <p:nvPicPr>
          <p:cNvPr id="8" name="Рисунок 7">
            <a:extLst>
              <a:ext uri="{FF2B5EF4-FFF2-40B4-BE49-F238E27FC236}">
                <a16:creationId xmlns:a16="http://schemas.microsoft.com/office/drawing/2014/main" id="{C5A8C0FC-6C87-4FD8-82A0-7E7D4DC730B7}"/>
              </a:ext>
            </a:extLst>
          </p:cNvPr>
          <p:cNvPicPr>
            <a:picLocks noChangeAspect="1"/>
          </p:cNvPicPr>
          <p:nvPr/>
        </p:nvPicPr>
        <p:blipFill rotWithShape="1">
          <a:blip r:embed="rId3">
            <a:extLst>
              <a:ext uri="{28A0092B-C50C-407E-A947-70E740481C1C}">
                <a14:useLocalDpi xmlns:a14="http://schemas.microsoft.com/office/drawing/2010/main" val="0"/>
              </a:ext>
            </a:extLst>
          </a:blip>
          <a:srcRect l="6601" t="14306" r="4162" b="3660"/>
          <a:stretch/>
        </p:blipFill>
        <p:spPr>
          <a:xfrm>
            <a:off x="7911353" y="1538288"/>
            <a:ext cx="2692642" cy="3300392"/>
          </a:xfrm>
          <a:prstGeom prst="rect">
            <a:avLst/>
          </a:prstGeom>
        </p:spPr>
      </p:pic>
      <p:pic>
        <p:nvPicPr>
          <p:cNvPr id="10" name="Рисунок 9">
            <a:extLst>
              <a:ext uri="{FF2B5EF4-FFF2-40B4-BE49-F238E27FC236}">
                <a16:creationId xmlns:a16="http://schemas.microsoft.com/office/drawing/2014/main" id="{77699C9A-469A-43A8-9DB8-300F8E4C9784}"/>
              </a:ext>
            </a:extLst>
          </p:cNvPr>
          <p:cNvPicPr>
            <a:picLocks noChangeAspect="1"/>
          </p:cNvPicPr>
          <p:nvPr/>
        </p:nvPicPr>
        <p:blipFill rotWithShape="1">
          <a:blip r:embed="rId4">
            <a:extLst>
              <a:ext uri="{28A0092B-C50C-407E-A947-70E740481C1C}">
                <a14:useLocalDpi xmlns:a14="http://schemas.microsoft.com/office/drawing/2010/main" val="0"/>
              </a:ext>
            </a:extLst>
          </a:blip>
          <a:srcRect l="15036" t="20654" r="14070" b="8236"/>
          <a:stretch/>
        </p:blipFill>
        <p:spPr>
          <a:xfrm>
            <a:off x="2159243" y="119152"/>
            <a:ext cx="4823012" cy="3574548"/>
          </a:xfrm>
          <a:prstGeom prst="rect">
            <a:avLst/>
          </a:prstGeom>
        </p:spPr>
      </p:pic>
    </p:spTree>
    <p:extLst>
      <p:ext uri="{BB962C8B-B14F-4D97-AF65-F5344CB8AC3E}">
        <p14:creationId xmlns:p14="http://schemas.microsoft.com/office/powerpoint/2010/main" val="5699905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BB5D79E-EC53-489F-B20D-4143E24BBE49}"/>
              </a:ext>
            </a:extLst>
          </p:cNvPr>
          <p:cNvSpPr>
            <a:spLocks noGrp="1"/>
          </p:cNvSpPr>
          <p:nvPr>
            <p:ph type="title"/>
          </p:nvPr>
        </p:nvSpPr>
        <p:spPr>
          <a:xfrm>
            <a:off x="838200" y="365125"/>
            <a:ext cx="10515600" cy="898899"/>
          </a:xfrm>
        </p:spPr>
        <p:txBody>
          <a:bodyPr>
            <a:normAutofit/>
          </a:bodyPr>
          <a:lstStyle/>
          <a:p>
            <a:pPr algn="ctr"/>
            <a:r>
              <a:rPr lang="ru-RU" sz="2200" b="1" dirty="0" err="1">
                <a:latin typeface="Times New Roman Tj" panose="02020603050405020304" pitchFamily="18" charset="-52"/>
              </a:rPr>
              <a:t>Ҷадвали</a:t>
            </a:r>
            <a:r>
              <a:rPr lang="ru-RU" sz="2200" b="1" dirty="0">
                <a:latin typeface="Times New Roman Tj" panose="02020603050405020304" pitchFamily="18" charset="-52"/>
              </a:rPr>
              <a:t> 13. </a:t>
            </a:r>
            <a:r>
              <a:rPr lang="ru-RU" sz="2200" b="1" dirty="0" err="1">
                <a:latin typeface="Times New Roman Tj" panose="02020603050405020304" pitchFamily="18" charset="-52"/>
              </a:rPr>
              <a:t>Шумораи</a:t>
            </a:r>
            <a:r>
              <a:rPr lang="ru-RU" sz="2200" b="1" dirty="0">
                <a:latin typeface="Times New Roman Tj" panose="02020603050405020304" pitchFamily="18" charset="-52"/>
              </a:rPr>
              <a:t> </a:t>
            </a:r>
            <a:r>
              <a:rPr lang="ru-RU" sz="2200" b="1" dirty="0" err="1">
                <a:latin typeface="Times New Roman Tj" panose="02020603050405020304" pitchFamily="18" charset="-52"/>
              </a:rPr>
              <a:t>номзадон</a:t>
            </a:r>
            <a:r>
              <a:rPr lang="ru-RU" sz="2200" b="1" dirty="0">
                <a:latin typeface="Times New Roman Tj" panose="02020603050405020304" pitchFamily="18" charset="-52"/>
              </a:rPr>
              <a:t> </a:t>
            </a:r>
            <a:r>
              <a:rPr lang="ru-RU" sz="2200" b="1" dirty="0" err="1">
                <a:latin typeface="Times New Roman Tj" panose="02020603050405020304" pitchFamily="18" charset="-52"/>
              </a:rPr>
              <a:t>ва</a:t>
            </a:r>
            <a:r>
              <a:rPr lang="ru-RU" sz="2200" b="1" dirty="0">
                <a:latin typeface="Times New Roman Tj" panose="02020603050405020304" pitchFamily="18" charset="-52"/>
              </a:rPr>
              <a:t> </a:t>
            </a:r>
            <a:r>
              <a:rPr lang="ru-RU" sz="2200" b="1" dirty="0" err="1">
                <a:latin typeface="Times New Roman Tj" panose="02020603050405020304" pitchFamily="18" charset="-52"/>
              </a:rPr>
              <a:t>докторони</a:t>
            </a:r>
            <a:r>
              <a:rPr lang="ru-RU" sz="2200" b="1" dirty="0">
                <a:latin typeface="Times New Roman Tj" panose="02020603050405020304" pitchFamily="18" charset="-52"/>
              </a:rPr>
              <a:t> </a:t>
            </a:r>
            <a:r>
              <a:rPr lang="ru-RU" sz="2200" b="1" dirty="0" err="1">
                <a:latin typeface="Times New Roman Tj" panose="02020603050405020304" pitchFamily="18" charset="-52"/>
              </a:rPr>
              <a:t>илм</a:t>
            </a:r>
            <a:r>
              <a:rPr lang="ru-RU" sz="2200" b="1" dirty="0">
                <a:latin typeface="Times New Roman Tj" panose="02020603050405020304" pitchFamily="18" charset="-52"/>
              </a:rPr>
              <a:t> дар </a:t>
            </a:r>
            <a:r>
              <a:rPr lang="ru-RU" sz="2200" b="1" dirty="0" err="1">
                <a:latin typeface="Times New Roman Tj" panose="02020603050405020304" pitchFamily="18" charset="-52"/>
              </a:rPr>
              <a:t>факултети</a:t>
            </a:r>
            <a:r>
              <a:rPr lang="ru-RU" sz="2200" b="1" dirty="0">
                <a:latin typeface="Times New Roman Tj" panose="02020603050405020304" pitchFamily="18" charset="-52"/>
              </a:rPr>
              <a:t> биология дар соли 2024</a:t>
            </a:r>
            <a:endParaRPr lang="ru-RU" dirty="0"/>
          </a:p>
        </p:txBody>
      </p:sp>
      <p:graphicFrame>
        <p:nvGraphicFramePr>
          <p:cNvPr id="4" name="Объект 3">
            <a:extLst>
              <a:ext uri="{FF2B5EF4-FFF2-40B4-BE49-F238E27FC236}">
                <a16:creationId xmlns:a16="http://schemas.microsoft.com/office/drawing/2014/main" id="{461C5522-0D65-4223-9664-2900E62A0416}"/>
              </a:ext>
            </a:extLst>
          </p:cNvPr>
          <p:cNvGraphicFramePr>
            <a:graphicFrameLocks noGrp="1"/>
          </p:cNvGraphicFramePr>
          <p:nvPr>
            <p:ph idx="1"/>
            <p:extLst>
              <p:ext uri="{D42A27DB-BD31-4B8C-83A1-F6EECF244321}">
                <p14:modId xmlns:p14="http://schemas.microsoft.com/office/powerpoint/2010/main" val="733418764"/>
              </p:ext>
            </p:extLst>
          </p:nvPr>
        </p:nvGraphicFramePr>
        <p:xfrm>
          <a:off x="224118" y="1335741"/>
          <a:ext cx="11429998" cy="4921627"/>
        </p:xfrm>
        <a:graphic>
          <a:graphicData uri="http://schemas.openxmlformats.org/drawingml/2006/table">
            <a:tbl>
              <a:tblPr firstRow="1" firstCol="1" lastRow="1" lastCol="1" bandRow="1" bandCol="1">
                <a:tableStyleId>{5C22544A-7EE6-4342-B048-85BDC9FD1C3A}</a:tableStyleId>
              </a:tblPr>
              <a:tblGrid>
                <a:gridCol w="707114">
                  <a:extLst>
                    <a:ext uri="{9D8B030D-6E8A-4147-A177-3AD203B41FA5}">
                      <a16:colId xmlns:a16="http://schemas.microsoft.com/office/drawing/2014/main" val="151379029"/>
                    </a:ext>
                  </a:extLst>
                </a:gridCol>
                <a:gridCol w="2526220">
                  <a:extLst>
                    <a:ext uri="{9D8B030D-6E8A-4147-A177-3AD203B41FA5}">
                      <a16:colId xmlns:a16="http://schemas.microsoft.com/office/drawing/2014/main" val="1132169012"/>
                    </a:ext>
                  </a:extLst>
                </a:gridCol>
                <a:gridCol w="812609">
                  <a:extLst>
                    <a:ext uri="{9D8B030D-6E8A-4147-A177-3AD203B41FA5}">
                      <a16:colId xmlns:a16="http://schemas.microsoft.com/office/drawing/2014/main" val="1474558890"/>
                    </a:ext>
                  </a:extLst>
                </a:gridCol>
                <a:gridCol w="812609">
                  <a:extLst>
                    <a:ext uri="{9D8B030D-6E8A-4147-A177-3AD203B41FA5}">
                      <a16:colId xmlns:a16="http://schemas.microsoft.com/office/drawing/2014/main" val="4093531534"/>
                    </a:ext>
                  </a:extLst>
                </a:gridCol>
                <a:gridCol w="812609">
                  <a:extLst>
                    <a:ext uri="{9D8B030D-6E8A-4147-A177-3AD203B41FA5}">
                      <a16:colId xmlns:a16="http://schemas.microsoft.com/office/drawing/2014/main" val="2154465019"/>
                    </a:ext>
                  </a:extLst>
                </a:gridCol>
                <a:gridCol w="812609">
                  <a:extLst>
                    <a:ext uri="{9D8B030D-6E8A-4147-A177-3AD203B41FA5}">
                      <a16:colId xmlns:a16="http://schemas.microsoft.com/office/drawing/2014/main" val="3516560690"/>
                    </a:ext>
                  </a:extLst>
                </a:gridCol>
                <a:gridCol w="707114">
                  <a:extLst>
                    <a:ext uri="{9D8B030D-6E8A-4147-A177-3AD203B41FA5}">
                      <a16:colId xmlns:a16="http://schemas.microsoft.com/office/drawing/2014/main" val="1304150319"/>
                    </a:ext>
                  </a:extLst>
                </a:gridCol>
                <a:gridCol w="812609">
                  <a:extLst>
                    <a:ext uri="{9D8B030D-6E8A-4147-A177-3AD203B41FA5}">
                      <a16:colId xmlns:a16="http://schemas.microsoft.com/office/drawing/2014/main" val="4010735223"/>
                    </a:ext>
                  </a:extLst>
                </a:gridCol>
                <a:gridCol w="812609">
                  <a:extLst>
                    <a:ext uri="{9D8B030D-6E8A-4147-A177-3AD203B41FA5}">
                      <a16:colId xmlns:a16="http://schemas.microsoft.com/office/drawing/2014/main" val="689373132"/>
                    </a:ext>
                  </a:extLst>
                </a:gridCol>
                <a:gridCol w="909553">
                  <a:extLst>
                    <a:ext uri="{9D8B030D-6E8A-4147-A177-3AD203B41FA5}">
                      <a16:colId xmlns:a16="http://schemas.microsoft.com/office/drawing/2014/main" val="4049553443"/>
                    </a:ext>
                  </a:extLst>
                </a:gridCol>
                <a:gridCol w="909553">
                  <a:extLst>
                    <a:ext uri="{9D8B030D-6E8A-4147-A177-3AD203B41FA5}">
                      <a16:colId xmlns:a16="http://schemas.microsoft.com/office/drawing/2014/main" val="59723938"/>
                    </a:ext>
                  </a:extLst>
                </a:gridCol>
                <a:gridCol w="794790">
                  <a:extLst>
                    <a:ext uri="{9D8B030D-6E8A-4147-A177-3AD203B41FA5}">
                      <a16:colId xmlns:a16="http://schemas.microsoft.com/office/drawing/2014/main" val="556568862"/>
                    </a:ext>
                  </a:extLst>
                </a:gridCol>
              </a:tblGrid>
              <a:tr h="956593">
                <a:tc rowSpan="2">
                  <a:txBody>
                    <a:bodyPr/>
                    <a:lstStyle/>
                    <a:p>
                      <a:pPr algn="ctr">
                        <a:lnSpc>
                          <a:spcPct val="115000"/>
                        </a:lnSpc>
                        <a:spcAft>
                          <a:spcPts val="0"/>
                        </a:spcAft>
                      </a:pPr>
                      <a:r>
                        <a:rPr lang="ru-RU" sz="1600">
                          <a:effectLst/>
                          <a:latin typeface="Times New Roman Tj" panose="02020603050405020304" pitchFamily="18" charset="-52"/>
                        </a:rPr>
                        <a:t>№</a:t>
                      </a:r>
                    </a:p>
                    <a:p>
                      <a:pPr algn="ctr">
                        <a:lnSpc>
                          <a:spcPct val="115000"/>
                        </a:lnSpc>
                        <a:spcAft>
                          <a:spcPts val="0"/>
                        </a:spcAft>
                      </a:pPr>
                      <a:r>
                        <a:rPr lang="ru-RU" sz="1600">
                          <a:effectLst/>
                          <a:latin typeface="Times New Roman Tj" panose="02020603050405020304" pitchFamily="18" charset="-52"/>
                        </a:rPr>
                        <a:t> </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rowSpan="2">
                  <a:txBody>
                    <a:bodyPr/>
                    <a:lstStyle/>
                    <a:p>
                      <a:pPr algn="ctr">
                        <a:lnSpc>
                          <a:spcPct val="115000"/>
                        </a:lnSpc>
                        <a:spcAft>
                          <a:spcPts val="0"/>
                        </a:spcAft>
                      </a:pPr>
                      <a:r>
                        <a:rPr lang="ru-RU" sz="1600">
                          <a:effectLst/>
                          <a:latin typeface="Times New Roman Tj" panose="02020603050405020304" pitchFamily="18" charset="-52"/>
                        </a:rPr>
                        <a:t>Кафедраҳои факултет</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gridSpan="2">
                  <a:txBody>
                    <a:bodyPr/>
                    <a:lstStyle/>
                    <a:p>
                      <a:pPr algn="ctr">
                        <a:lnSpc>
                          <a:spcPct val="115000"/>
                        </a:lnSpc>
                        <a:spcAft>
                          <a:spcPts val="0"/>
                        </a:spcAft>
                      </a:pPr>
                      <a:r>
                        <a:rPr lang="ru-RU" sz="1600">
                          <a:effectLst/>
                          <a:latin typeface="Times New Roman Tj" panose="02020603050405020304" pitchFamily="18" charset="-52"/>
                        </a:rPr>
                        <a:t>Шумораи номзадони илм</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hMerge="1">
                  <a:txBody>
                    <a:bodyPr/>
                    <a:lstStyle/>
                    <a:p>
                      <a:endParaRPr lang="ru-RU"/>
                    </a:p>
                  </a:txBody>
                  <a:tcPr/>
                </a:tc>
                <a:tc gridSpan="2">
                  <a:txBody>
                    <a:bodyPr/>
                    <a:lstStyle/>
                    <a:p>
                      <a:pPr algn="ctr">
                        <a:lnSpc>
                          <a:spcPct val="115000"/>
                        </a:lnSpc>
                        <a:spcAft>
                          <a:spcPts val="0"/>
                        </a:spcAft>
                      </a:pPr>
                      <a:r>
                        <a:rPr lang="ru-RU" sz="1600">
                          <a:effectLst/>
                          <a:latin typeface="Times New Roman Tj" panose="02020603050405020304" pitchFamily="18" charset="-52"/>
                        </a:rPr>
                        <a:t>Шумораи докторони илм</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hMerge="1">
                  <a:txBody>
                    <a:bodyPr/>
                    <a:lstStyle/>
                    <a:p>
                      <a:endParaRPr lang="ru-RU"/>
                    </a:p>
                  </a:txBody>
                  <a:tcPr/>
                </a:tc>
                <a:tc gridSpan="2">
                  <a:txBody>
                    <a:bodyPr/>
                    <a:lstStyle/>
                    <a:p>
                      <a:pPr algn="ctr">
                        <a:lnSpc>
                          <a:spcPct val="115000"/>
                        </a:lnSpc>
                        <a:spcAft>
                          <a:spcPts val="0"/>
                        </a:spcAft>
                      </a:pPr>
                      <a:r>
                        <a:rPr lang="ru-RU" sz="1600">
                          <a:effectLst/>
                          <a:latin typeface="Times New Roman Tj" panose="02020603050405020304" pitchFamily="18" charset="-52"/>
                        </a:rPr>
                        <a:t>Шумораи докторони </a:t>
                      </a:r>
                      <a:r>
                        <a:rPr lang="en-US" sz="1600">
                          <a:effectLst/>
                        </a:rPr>
                        <a:t>Ph.D</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hMerge="1">
                  <a:txBody>
                    <a:bodyPr/>
                    <a:lstStyle/>
                    <a:p>
                      <a:endParaRPr lang="ru-RU"/>
                    </a:p>
                  </a:txBody>
                  <a:tcPr/>
                </a:tc>
                <a:tc gridSpan="2">
                  <a:txBody>
                    <a:bodyPr/>
                    <a:lstStyle/>
                    <a:p>
                      <a:pPr algn="ctr">
                        <a:lnSpc>
                          <a:spcPct val="115000"/>
                        </a:lnSpc>
                        <a:spcAft>
                          <a:spcPts val="0"/>
                        </a:spcAft>
                      </a:pPr>
                      <a:r>
                        <a:rPr lang="ru-RU" sz="1600">
                          <a:effectLst/>
                          <a:latin typeface="Times New Roman Tj" panose="02020603050405020304" pitchFamily="18" charset="-52"/>
                        </a:rPr>
                        <a:t>Шумораи узвивобастаи АМИТ</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hMerge="1">
                  <a:txBody>
                    <a:bodyPr/>
                    <a:lstStyle/>
                    <a:p>
                      <a:endParaRPr lang="ru-RU"/>
                    </a:p>
                  </a:txBody>
                  <a:tcPr/>
                </a:tc>
                <a:tc gridSpan="2">
                  <a:txBody>
                    <a:bodyPr/>
                    <a:lstStyle/>
                    <a:p>
                      <a:pPr algn="ctr">
                        <a:lnSpc>
                          <a:spcPct val="115000"/>
                        </a:lnSpc>
                        <a:spcAft>
                          <a:spcPts val="0"/>
                        </a:spcAft>
                      </a:pPr>
                      <a:r>
                        <a:rPr lang="ru-RU" sz="1600">
                          <a:effectLst/>
                          <a:latin typeface="Times New Roman Tj" panose="02020603050405020304" pitchFamily="18" charset="-52"/>
                        </a:rPr>
                        <a:t>Шумораи узви пайвастаи АМИТ</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hMerge="1">
                  <a:txBody>
                    <a:bodyPr/>
                    <a:lstStyle/>
                    <a:p>
                      <a:endParaRPr lang="ru-RU"/>
                    </a:p>
                  </a:txBody>
                  <a:tcPr/>
                </a:tc>
                <a:extLst>
                  <a:ext uri="{0D108BD9-81ED-4DB2-BD59-A6C34878D82A}">
                    <a16:rowId xmlns:a16="http://schemas.microsoft.com/office/drawing/2014/main" val="2852122814"/>
                  </a:ext>
                </a:extLst>
              </a:tr>
              <a:tr h="390756">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1600">
                          <a:effectLst/>
                          <a:latin typeface="Times New Roman Tj" panose="02020603050405020304" pitchFamily="18" charset="-52"/>
                        </a:rPr>
                        <a:t>зан</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мард</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зан</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мард</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зан</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мард</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Зан</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мард</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зан</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мард</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768352725"/>
                  </a:ext>
                </a:extLst>
              </a:tr>
              <a:tr h="390756">
                <a:tc>
                  <a:txBody>
                    <a:bodyPr/>
                    <a:lstStyle/>
                    <a:p>
                      <a:pPr algn="ctr">
                        <a:lnSpc>
                          <a:spcPct val="115000"/>
                        </a:lnSpc>
                        <a:spcAft>
                          <a:spcPts val="0"/>
                        </a:spcAft>
                      </a:pPr>
                      <a:r>
                        <a:rPr lang="ru-RU" sz="1600">
                          <a:effectLst/>
                          <a:latin typeface="Times New Roman Tj" panose="02020603050405020304" pitchFamily="18" charset="-52"/>
                        </a:rPr>
                        <a:t>1.</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tt-RU" sz="1600">
                          <a:effectLst/>
                          <a:latin typeface="Times New Roman Tj" panose="02020603050405020304" pitchFamily="18" charset="-52"/>
                        </a:rPr>
                        <a:t>Ботаника ва дендрология</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tg-Cyrl-TJ" sz="1600">
                          <a:effectLst/>
                          <a:latin typeface="Times New Roman Tj" panose="02020603050405020304" pitchFamily="18" charset="-52"/>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5</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1</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tg-Cyrl-TJ" sz="1600">
                          <a:effectLst/>
                          <a:latin typeface="Times New Roman Tj" panose="02020603050405020304" pitchFamily="18" charset="-52"/>
                        </a:rPr>
                        <a:t>3</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2</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1</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541400680"/>
                  </a:ext>
                </a:extLst>
              </a:tr>
              <a:tr h="390756">
                <a:tc>
                  <a:txBody>
                    <a:bodyPr/>
                    <a:lstStyle/>
                    <a:p>
                      <a:pPr algn="ctr">
                        <a:lnSpc>
                          <a:spcPct val="115000"/>
                        </a:lnSpc>
                        <a:spcAft>
                          <a:spcPts val="0"/>
                        </a:spcAft>
                      </a:pPr>
                      <a:r>
                        <a:rPr lang="ru-RU" sz="1600">
                          <a:effectLst/>
                          <a:latin typeface="Times New Roman Tj" panose="02020603050405020304" pitchFamily="18" charset="-52"/>
                        </a:rPr>
                        <a:t>2.</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tt-RU" sz="1600">
                          <a:effectLst/>
                          <a:latin typeface="Times New Roman Tj" panose="02020603050405020304" pitchFamily="18" charset="-52"/>
                        </a:rPr>
                        <a:t>Экология</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tg-Cyrl-TJ" sz="1600">
                          <a:effectLst/>
                          <a:latin typeface="Times New Roman Tj" panose="02020603050405020304" pitchFamily="18" charset="-52"/>
                        </a:rPr>
                        <a:t>2</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6</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tg-Cyrl-TJ" sz="1600">
                          <a:effectLst/>
                          <a:latin typeface="Times New Roman Tj" panose="02020603050405020304" pitchFamily="18" charset="-52"/>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2</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108607824"/>
                  </a:ext>
                </a:extLst>
              </a:tr>
              <a:tr h="278238">
                <a:tc>
                  <a:txBody>
                    <a:bodyPr/>
                    <a:lstStyle/>
                    <a:p>
                      <a:pPr algn="ctr">
                        <a:lnSpc>
                          <a:spcPct val="115000"/>
                        </a:lnSpc>
                        <a:spcAft>
                          <a:spcPts val="0"/>
                        </a:spcAft>
                      </a:pPr>
                      <a:r>
                        <a:rPr lang="ru-RU" sz="1600">
                          <a:effectLst/>
                          <a:latin typeface="Times New Roman Tj" panose="02020603050405020304" pitchFamily="18" charset="-52"/>
                        </a:rPr>
                        <a:t>3.</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tt-RU" sz="1600" dirty="0">
                          <a:effectLst/>
                          <a:latin typeface="Times New Roman Tj" panose="02020603050405020304" pitchFamily="18" charset="-52"/>
                        </a:rPr>
                        <a:t>Физиологияи растанињо</a:t>
                      </a:r>
                      <a:endParaRPr lang="ru-RU" sz="1600" dirty="0">
                        <a:effectLst/>
                        <a:latin typeface="Times New Roman Tj" panose="02020603050405020304" pitchFamily="18" charset="-52"/>
                      </a:endParaRPr>
                    </a:p>
                  </a:txBody>
                  <a:tcPr marL="68580" marR="68580" marT="0" marB="0"/>
                </a:tc>
                <a:tc>
                  <a:txBody>
                    <a:bodyPr/>
                    <a:lstStyle/>
                    <a:p>
                      <a:pPr algn="ctr">
                        <a:lnSpc>
                          <a:spcPct val="115000"/>
                        </a:lnSpc>
                        <a:spcAft>
                          <a:spcPts val="0"/>
                        </a:spcAft>
                      </a:pPr>
                      <a:r>
                        <a:rPr lang="en-US" sz="1600">
                          <a:effectLst/>
                        </a:rPr>
                        <a:t>1</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600" dirty="0">
                          <a:effectLst/>
                        </a:rPr>
                        <a:t>2</a:t>
                      </a:r>
                      <a:endParaRPr lang="ru-RU" sz="1600" dirty="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600">
                          <a:effectLst/>
                        </a:rPr>
                        <a:t>1</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600">
                          <a:effectLst/>
                        </a:rPr>
                        <a:t>1</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600">
                          <a:effectLst/>
                        </a:rPr>
                        <a:t>1</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600">
                          <a:effectLst/>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600">
                          <a:effectLst/>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600">
                          <a:effectLst/>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600">
                          <a:effectLst/>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600">
                          <a:effectLst/>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281613638"/>
                  </a:ext>
                </a:extLst>
              </a:tr>
              <a:tr h="390756">
                <a:tc>
                  <a:txBody>
                    <a:bodyPr/>
                    <a:lstStyle/>
                    <a:p>
                      <a:pPr algn="ctr">
                        <a:lnSpc>
                          <a:spcPct val="115000"/>
                        </a:lnSpc>
                        <a:spcAft>
                          <a:spcPts val="0"/>
                        </a:spcAft>
                      </a:pPr>
                      <a:r>
                        <a:rPr lang="ru-RU" sz="1600">
                          <a:effectLst/>
                          <a:latin typeface="Times New Roman Tj" panose="02020603050405020304" pitchFamily="18" charset="-52"/>
                        </a:rPr>
                        <a:t>4.</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tt-RU" sz="1600">
                          <a:effectLst/>
                          <a:latin typeface="Times New Roman Tj" panose="02020603050405020304" pitchFamily="18" charset="-52"/>
                        </a:rPr>
                        <a:t>Биотехнология </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tg-Cyrl-TJ" sz="1600">
                          <a:effectLst/>
                          <a:latin typeface="Times New Roman Tj" panose="02020603050405020304" pitchFamily="18" charset="-52"/>
                        </a:rPr>
                        <a:t>1</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2</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tg-Cyrl-TJ" sz="1600">
                          <a:effectLst/>
                          <a:latin typeface="Times New Roman Tj" panose="02020603050405020304" pitchFamily="18" charset="-52"/>
                        </a:rPr>
                        <a:t>1</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tg-Cyrl-TJ" sz="1600">
                          <a:effectLst/>
                          <a:latin typeface="Times New Roman Tj" panose="02020603050405020304" pitchFamily="18" charset="-52"/>
                        </a:rPr>
                        <a:t>1</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705471545"/>
                  </a:ext>
                </a:extLst>
              </a:tr>
              <a:tr h="390756">
                <a:tc>
                  <a:txBody>
                    <a:bodyPr/>
                    <a:lstStyle/>
                    <a:p>
                      <a:pPr algn="ctr">
                        <a:lnSpc>
                          <a:spcPct val="115000"/>
                        </a:lnSpc>
                        <a:spcAft>
                          <a:spcPts val="0"/>
                        </a:spcAft>
                      </a:pPr>
                      <a:r>
                        <a:rPr lang="ru-RU" sz="1600">
                          <a:effectLst/>
                          <a:latin typeface="Times New Roman Tj" panose="02020603050405020304" pitchFamily="18" charset="-52"/>
                        </a:rPr>
                        <a:t>5.</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tt-RU" sz="1600">
                          <a:effectLst/>
                          <a:latin typeface="Times New Roman Tj" panose="02020603050405020304" pitchFamily="18" charset="-52"/>
                        </a:rPr>
                        <a:t>Биохимия  </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tg-Cyrl-TJ" sz="1600">
                          <a:effectLst/>
                          <a:latin typeface="Times New Roman Tj" panose="02020603050405020304" pitchFamily="18" charset="-52"/>
                        </a:rPr>
                        <a:t>4</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2</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1</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tg-Cyrl-TJ" sz="1600">
                          <a:effectLst/>
                          <a:latin typeface="Times New Roman Tj" panose="02020603050405020304" pitchFamily="18" charset="-52"/>
                        </a:rPr>
                        <a:t>4</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1</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1</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1</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335136050"/>
                  </a:ext>
                </a:extLst>
              </a:tr>
              <a:tr h="390756">
                <a:tc>
                  <a:txBody>
                    <a:bodyPr/>
                    <a:lstStyle/>
                    <a:p>
                      <a:pPr algn="ctr">
                        <a:lnSpc>
                          <a:spcPct val="115000"/>
                        </a:lnSpc>
                        <a:spcAft>
                          <a:spcPts val="0"/>
                        </a:spcAft>
                      </a:pPr>
                      <a:r>
                        <a:rPr lang="ru-RU" sz="1600">
                          <a:effectLst/>
                          <a:latin typeface="Times New Roman Tj" panose="02020603050405020304" pitchFamily="18" charset="-52"/>
                        </a:rPr>
                        <a:t>6.</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tt-RU" sz="1600" dirty="0">
                          <a:effectLst/>
                          <a:latin typeface="Times New Roman Tj" panose="02020603050405020304" pitchFamily="18" charset="-52"/>
                        </a:rPr>
                        <a:t>Зоология</a:t>
                      </a:r>
                      <a:endParaRPr lang="ru-RU" sz="1600" dirty="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tg-Cyrl-TJ" sz="1600">
                          <a:effectLst/>
                          <a:latin typeface="Times New Roman Tj" panose="02020603050405020304" pitchFamily="18" charset="-52"/>
                        </a:rPr>
                        <a:t>1</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4</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tg-Cyrl-TJ" sz="1600">
                          <a:effectLst/>
                          <a:latin typeface="Times New Roman Tj" panose="02020603050405020304" pitchFamily="18" charset="-52"/>
                        </a:rPr>
                        <a:t>2</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1</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000014053"/>
                  </a:ext>
                </a:extLst>
              </a:tr>
              <a:tr h="951504">
                <a:tc>
                  <a:txBody>
                    <a:bodyPr/>
                    <a:lstStyle/>
                    <a:p>
                      <a:pPr algn="ctr">
                        <a:lnSpc>
                          <a:spcPct val="115000"/>
                        </a:lnSpc>
                        <a:spcAft>
                          <a:spcPts val="0"/>
                        </a:spcAft>
                      </a:pPr>
                      <a:r>
                        <a:rPr lang="ru-RU" sz="1600">
                          <a:effectLst/>
                          <a:latin typeface="Times New Roman Tj" panose="02020603050405020304" pitchFamily="18" charset="-52"/>
                        </a:rPr>
                        <a:t>7.</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tt-RU" sz="1600">
                          <a:effectLst/>
                          <a:latin typeface="Times New Roman Tj" panose="02020603050405020304" pitchFamily="18" charset="-52"/>
                        </a:rPr>
                        <a:t>Физиология одам ва њайвонот ба номи академик Сафаров Ҳ.М.</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600">
                          <a:effectLst/>
                        </a:rPr>
                        <a:t>1</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600">
                          <a:effectLst/>
                        </a:rPr>
                        <a:t>5</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600">
                          <a:effectLst/>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600">
                          <a:effectLst/>
                        </a:rPr>
                        <a:t>2</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600">
                          <a:effectLst/>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600">
                          <a:effectLst/>
                        </a:rPr>
                        <a:t>1</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600">
                          <a:effectLst/>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600">
                          <a:effectLst/>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600">
                          <a:effectLst/>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600">
                          <a:effectLst/>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500987821"/>
                  </a:ext>
                </a:extLst>
              </a:tr>
              <a:tr h="390756">
                <a:tc>
                  <a:txBody>
                    <a:bodyPr/>
                    <a:lstStyle/>
                    <a:p>
                      <a:pPr algn="just">
                        <a:lnSpc>
                          <a:spcPct val="115000"/>
                        </a:lnSpc>
                        <a:spcAft>
                          <a:spcPts val="0"/>
                        </a:spcAft>
                      </a:pPr>
                      <a:r>
                        <a:rPr lang="tt-RU" sz="1600">
                          <a:effectLst/>
                          <a:latin typeface="Times New Roman Tj" panose="02020603050405020304" pitchFamily="18" charset="-52"/>
                        </a:rPr>
                        <a:t> </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tt-RU" sz="1600">
                          <a:effectLst/>
                          <a:latin typeface="Times New Roman Tj" panose="02020603050405020304" pitchFamily="18" charset="-52"/>
                        </a:rPr>
                        <a:t>Факултет</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tg-Cyrl-TJ" sz="1600">
                          <a:effectLst/>
                          <a:latin typeface="Times New Roman Tj" panose="02020603050405020304" pitchFamily="18" charset="-52"/>
                        </a:rPr>
                        <a:t>10</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26</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3</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tg-Cyrl-TJ" sz="1600">
                          <a:effectLst/>
                          <a:latin typeface="Times New Roman Tj" panose="02020603050405020304" pitchFamily="18" charset="-52"/>
                        </a:rPr>
                        <a:t>13</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2</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6</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3</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1</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dirty="0">
                          <a:effectLst/>
                          <a:latin typeface="Times New Roman Tj" panose="02020603050405020304" pitchFamily="18" charset="-52"/>
                        </a:rPr>
                        <a:t>-</a:t>
                      </a:r>
                      <a:endParaRPr lang="ru-RU" sz="1600" dirty="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018313758"/>
                  </a:ext>
                </a:extLst>
              </a:tr>
            </a:tbl>
          </a:graphicData>
        </a:graphic>
      </p:graphicFrame>
    </p:spTree>
    <p:extLst>
      <p:ext uri="{BB962C8B-B14F-4D97-AF65-F5344CB8AC3E}">
        <p14:creationId xmlns:p14="http://schemas.microsoft.com/office/powerpoint/2010/main" val="22478536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8591F61-3537-4E10-B2D6-147E40FA591B}"/>
              </a:ext>
            </a:extLst>
          </p:cNvPr>
          <p:cNvSpPr>
            <a:spLocks noGrp="1"/>
          </p:cNvSpPr>
          <p:nvPr>
            <p:ph type="title"/>
          </p:nvPr>
        </p:nvSpPr>
        <p:spPr>
          <a:xfrm>
            <a:off x="838200" y="365126"/>
            <a:ext cx="10515600" cy="764428"/>
          </a:xfrm>
        </p:spPr>
        <p:txBody>
          <a:bodyPr>
            <a:normAutofit fontScale="90000"/>
          </a:bodyPr>
          <a:lstStyle/>
          <a:p>
            <a:pPr algn="ctr"/>
            <a:r>
              <a:rPr lang="ru-RU" sz="2700" b="1" dirty="0" err="1">
                <a:latin typeface="Times New Roman Tj" panose="02020603050405020304" pitchFamily="18" charset="-52"/>
              </a:rPr>
              <a:t>Љадвали</a:t>
            </a:r>
            <a:r>
              <a:rPr lang="ru-RU" sz="2700" b="1" dirty="0">
                <a:latin typeface="Times New Roman Tj" panose="02020603050405020304" pitchFamily="18" charset="-52"/>
              </a:rPr>
              <a:t> 14.</a:t>
            </a:r>
            <a:r>
              <a:rPr lang="ru-RU" sz="2700" dirty="0">
                <a:latin typeface="Times New Roman Tj" panose="02020603050405020304" pitchFamily="18" charset="-52"/>
              </a:rPr>
              <a:t> </a:t>
            </a:r>
            <a:r>
              <a:rPr lang="ru-RU" sz="2700" b="1" dirty="0" err="1">
                <a:latin typeface="Times New Roman Tj" panose="02020603050405020304" pitchFamily="18" charset="-52"/>
              </a:rPr>
              <a:t>Синну</a:t>
            </a:r>
            <a:r>
              <a:rPr lang="ru-RU" sz="2700" b="1" dirty="0">
                <a:latin typeface="Times New Roman Tj" panose="02020603050405020304" pitchFamily="18" charset="-52"/>
              </a:rPr>
              <a:t> соли </a:t>
            </a:r>
            <a:r>
              <a:rPr lang="ru-RU" sz="2700" b="1" dirty="0" err="1">
                <a:latin typeface="Times New Roman Tj" panose="02020603050405020304" pitchFamily="18" charset="-52"/>
              </a:rPr>
              <a:t>миёнаи</a:t>
            </a:r>
            <a:r>
              <a:rPr lang="ru-RU" sz="2700" b="1" dirty="0">
                <a:latin typeface="Times New Roman Tj" panose="02020603050405020304" pitchFamily="18" charset="-52"/>
              </a:rPr>
              <a:t> </a:t>
            </a:r>
            <a:r>
              <a:rPr lang="ru-RU" sz="2700" b="1" dirty="0" err="1">
                <a:latin typeface="Times New Roman Tj" panose="02020603050405020304" pitchFamily="18" charset="-52"/>
              </a:rPr>
              <a:t>устодони</a:t>
            </a:r>
            <a:r>
              <a:rPr lang="ru-RU" sz="2700" b="1" dirty="0">
                <a:latin typeface="Times New Roman Tj" panose="02020603050405020304" pitchFamily="18" charset="-52"/>
              </a:rPr>
              <a:t> </a:t>
            </a:r>
            <a:r>
              <a:rPr lang="ru-RU" sz="2700" b="1" dirty="0" err="1">
                <a:latin typeface="Times New Roman Tj" panose="02020603050405020304" pitchFamily="18" charset="-52"/>
              </a:rPr>
              <a:t>унвондори</a:t>
            </a:r>
            <a:r>
              <a:rPr lang="ru-RU" sz="2700" b="1" dirty="0">
                <a:latin typeface="Times New Roman Tj" panose="02020603050405020304" pitchFamily="18" charset="-52"/>
              </a:rPr>
              <a:t> </a:t>
            </a:r>
            <a:r>
              <a:rPr lang="ru-RU" sz="2700" b="1" dirty="0" err="1">
                <a:latin typeface="Times New Roman Tj" panose="02020603050405020304" pitchFamily="18" charset="-52"/>
              </a:rPr>
              <a:t>факултети</a:t>
            </a:r>
            <a:r>
              <a:rPr lang="ru-RU" sz="2700" b="1" dirty="0">
                <a:latin typeface="Times New Roman Tj" panose="02020603050405020304" pitchFamily="18" charset="-52"/>
              </a:rPr>
              <a:t> биология</a:t>
            </a:r>
            <a:endParaRPr lang="ru-RU" dirty="0"/>
          </a:p>
        </p:txBody>
      </p:sp>
      <p:graphicFrame>
        <p:nvGraphicFramePr>
          <p:cNvPr id="4" name="Объект 3">
            <a:extLst>
              <a:ext uri="{FF2B5EF4-FFF2-40B4-BE49-F238E27FC236}">
                <a16:creationId xmlns:a16="http://schemas.microsoft.com/office/drawing/2014/main" id="{7C8654E3-E49C-41D2-A089-33154324790F}"/>
              </a:ext>
            </a:extLst>
          </p:cNvPr>
          <p:cNvGraphicFramePr>
            <a:graphicFrameLocks noGrp="1"/>
          </p:cNvGraphicFramePr>
          <p:nvPr>
            <p:ph idx="1"/>
            <p:extLst>
              <p:ext uri="{D42A27DB-BD31-4B8C-83A1-F6EECF244321}">
                <p14:modId xmlns:p14="http://schemas.microsoft.com/office/powerpoint/2010/main" val="3977592714"/>
              </p:ext>
            </p:extLst>
          </p:nvPr>
        </p:nvGraphicFramePr>
        <p:xfrm>
          <a:off x="466165" y="1246095"/>
          <a:ext cx="11510685" cy="5040801"/>
        </p:xfrm>
        <a:graphic>
          <a:graphicData uri="http://schemas.openxmlformats.org/drawingml/2006/table">
            <a:tbl>
              <a:tblPr firstRow="1" firstCol="1" bandRow="1" bandCol="1">
                <a:tableStyleId>{5C22544A-7EE6-4342-B048-85BDC9FD1C3A}</a:tableStyleId>
              </a:tblPr>
              <a:tblGrid>
                <a:gridCol w="604860">
                  <a:extLst>
                    <a:ext uri="{9D8B030D-6E8A-4147-A177-3AD203B41FA5}">
                      <a16:colId xmlns:a16="http://schemas.microsoft.com/office/drawing/2014/main" val="3539949458"/>
                    </a:ext>
                  </a:extLst>
                </a:gridCol>
                <a:gridCol w="3102507">
                  <a:extLst>
                    <a:ext uri="{9D8B030D-6E8A-4147-A177-3AD203B41FA5}">
                      <a16:colId xmlns:a16="http://schemas.microsoft.com/office/drawing/2014/main" val="2967543002"/>
                    </a:ext>
                  </a:extLst>
                </a:gridCol>
                <a:gridCol w="917487">
                  <a:extLst>
                    <a:ext uri="{9D8B030D-6E8A-4147-A177-3AD203B41FA5}">
                      <a16:colId xmlns:a16="http://schemas.microsoft.com/office/drawing/2014/main" val="1259046996"/>
                    </a:ext>
                  </a:extLst>
                </a:gridCol>
                <a:gridCol w="862797">
                  <a:extLst>
                    <a:ext uri="{9D8B030D-6E8A-4147-A177-3AD203B41FA5}">
                      <a16:colId xmlns:a16="http://schemas.microsoft.com/office/drawing/2014/main" val="2584471858"/>
                    </a:ext>
                  </a:extLst>
                </a:gridCol>
                <a:gridCol w="862797">
                  <a:extLst>
                    <a:ext uri="{9D8B030D-6E8A-4147-A177-3AD203B41FA5}">
                      <a16:colId xmlns:a16="http://schemas.microsoft.com/office/drawing/2014/main" val="1338546109"/>
                    </a:ext>
                  </a:extLst>
                </a:gridCol>
                <a:gridCol w="776493">
                  <a:extLst>
                    <a:ext uri="{9D8B030D-6E8A-4147-A177-3AD203B41FA5}">
                      <a16:colId xmlns:a16="http://schemas.microsoft.com/office/drawing/2014/main" val="1844182661"/>
                    </a:ext>
                  </a:extLst>
                </a:gridCol>
                <a:gridCol w="810940">
                  <a:extLst>
                    <a:ext uri="{9D8B030D-6E8A-4147-A177-3AD203B41FA5}">
                      <a16:colId xmlns:a16="http://schemas.microsoft.com/office/drawing/2014/main" val="975826735"/>
                    </a:ext>
                  </a:extLst>
                </a:gridCol>
                <a:gridCol w="918207">
                  <a:extLst>
                    <a:ext uri="{9D8B030D-6E8A-4147-A177-3AD203B41FA5}">
                      <a16:colId xmlns:a16="http://schemas.microsoft.com/office/drawing/2014/main" val="837048012"/>
                    </a:ext>
                  </a:extLst>
                </a:gridCol>
                <a:gridCol w="918207">
                  <a:extLst>
                    <a:ext uri="{9D8B030D-6E8A-4147-A177-3AD203B41FA5}">
                      <a16:colId xmlns:a16="http://schemas.microsoft.com/office/drawing/2014/main" val="1569999546"/>
                    </a:ext>
                  </a:extLst>
                </a:gridCol>
                <a:gridCol w="918207">
                  <a:extLst>
                    <a:ext uri="{9D8B030D-6E8A-4147-A177-3AD203B41FA5}">
                      <a16:colId xmlns:a16="http://schemas.microsoft.com/office/drawing/2014/main" val="455114362"/>
                    </a:ext>
                  </a:extLst>
                </a:gridCol>
                <a:gridCol w="818183">
                  <a:extLst>
                    <a:ext uri="{9D8B030D-6E8A-4147-A177-3AD203B41FA5}">
                      <a16:colId xmlns:a16="http://schemas.microsoft.com/office/drawing/2014/main" val="4027620613"/>
                    </a:ext>
                  </a:extLst>
                </a:gridCol>
              </a:tblGrid>
              <a:tr h="691200">
                <a:tc rowSpan="3">
                  <a:txBody>
                    <a:bodyPr/>
                    <a:lstStyle/>
                    <a:p>
                      <a:pPr algn="ctr">
                        <a:lnSpc>
                          <a:spcPct val="115000"/>
                        </a:lnSpc>
                        <a:spcAft>
                          <a:spcPts val="0"/>
                        </a:spcAft>
                      </a:pPr>
                      <a:r>
                        <a:rPr lang="ru-RU" sz="1600">
                          <a:effectLst/>
                          <a:latin typeface="Times New Roman Tj" panose="02020603050405020304" pitchFamily="18" charset="-52"/>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11430" marB="0" anchor="ctr"/>
                </a:tc>
                <a:tc rowSpan="3">
                  <a:txBody>
                    <a:bodyPr/>
                    <a:lstStyle/>
                    <a:p>
                      <a:pPr algn="ctr">
                        <a:lnSpc>
                          <a:spcPct val="115000"/>
                        </a:lnSpc>
                        <a:spcAft>
                          <a:spcPts val="0"/>
                        </a:spcAft>
                      </a:pPr>
                      <a:r>
                        <a:rPr lang="ru-RU" sz="1600">
                          <a:effectLst/>
                          <a:latin typeface="Times New Roman Tj" panose="02020603050405020304" pitchFamily="18" charset="-52"/>
                        </a:rPr>
                        <a:t>Кафедраҳои факултет</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11430" marB="0" anchor="ctr"/>
                </a:tc>
                <a:tc gridSpan="3">
                  <a:txBody>
                    <a:bodyPr/>
                    <a:lstStyle/>
                    <a:p>
                      <a:pPr algn="ctr">
                        <a:lnSpc>
                          <a:spcPct val="115000"/>
                        </a:lnSpc>
                        <a:spcAft>
                          <a:spcPts val="0"/>
                        </a:spcAft>
                      </a:pPr>
                      <a:r>
                        <a:rPr lang="ru-RU" sz="1600">
                          <a:effectLst/>
                          <a:latin typeface="Times New Roman Tj" panose="02020603050405020304" pitchFamily="18" charset="-52"/>
                        </a:rPr>
                        <a:t>Синну соли миёнаи номзадони илм</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11430" marB="0" anchor="ctr"/>
                </a:tc>
                <a:tc hMerge="1">
                  <a:txBody>
                    <a:bodyPr/>
                    <a:lstStyle/>
                    <a:p>
                      <a:endParaRPr lang="ru-RU"/>
                    </a:p>
                  </a:txBody>
                  <a:tcPr/>
                </a:tc>
                <a:tc hMerge="1">
                  <a:txBody>
                    <a:bodyPr/>
                    <a:lstStyle/>
                    <a:p>
                      <a:endParaRPr lang="ru-RU"/>
                    </a:p>
                  </a:txBody>
                  <a:tcPr/>
                </a:tc>
                <a:tc gridSpan="3">
                  <a:txBody>
                    <a:bodyPr/>
                    <a:lstStyle/>
                    <a:p>
                      <a:pPr algn="ctr">
                        <a:lnSpc>
                          <a:spcPct val="115000"/>
                        </a:lnSpc>
                        <a:spcAft>
                          <a:spcPts val="0"/>
                        </a:spcAft>
                      </a:pPr>
                      <a:r>
                        <a:rPr lang="ru-RU" sz="1600">
                          <a:effectLst/>
                          <a:latin typeface="Times New Roman Tj" panose="02020603050405020304" pitchFamily="18" charset="-52"/>
                        </a:rPr>
                        <a:t>Синну соли миёнаи докторони </a:t>
                      </a:r>
                      <a:r>
                        <a:rPr lang="en-US" sz="1600">
                          <a:effectLst/>
                        </a:rPr>
                        <a:t>Ph</a:t>
                      </a:r>
                      <a:r>
                        <a:rPr lang="ru-RU" sz="1600">
                          <a:effectLst/>
                          <a:latin typeface="Times New Roman Tj" panose="02020603050405020304" pitchFamily="18" charset="-52"/>
                        </a:rPr>
                        <a:t>.</a:t>
                      </a:r>
                      <a:r>
                        <a:rPr lang="en-US" sz="1600">
                          <a:effectLst/>
                        </a:rPr>
                        <a:t>D</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11430" marB="0" anchor="ctr"/>
                </a:tc>
                <a:tc hMerge="1">
                  <a:txBody>
                    <a:bodyPr/>
                    <a:lstStyle/>
                    <a:p>
                      <a:endParaRPr lang="ru-RU"/>
                    </a:p>
                  </a:txBody>
                  <a:tcPr/>
                </a:tc>
                <a:tc hMerge="1">
                  <a:txBody>
                    <a:bodyPr/>
                    <a:lstStyle/>
                    <a:p>
                      <a:endParaRPr lang="ru-RU"/>
                    </a:p>
                  </a:txBody>
                  <a:tcPr/>
                </a:tc>
                <a:tc gridSpan="3">
                  <a:txBody>
                    <a:bodyPr/>
                    <a:lstStyle/>
                    <a:p>
                      <a:pPr algn="ctr">
                        <a:lnSpc>
                          <a:spcPct val="115000"/>
                        </a:lnSpc>
                        <a:spcAft>
                          <a:spcPts val="0"/>
                        </a:spcAft>
                      </a:pPr>
                      <a:r>
                        <a:rPr lang="ru-RU" sz="1600">
                          <a:effectLst/>
                          <a:latin typeface="Times New Roman Tj" panose="02020603050405020304" pitchFamily="18" charset="-52"/>
                        </a:rPr>
                        <a:t>Синну соли миёнаи докторони илм</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0" marR="0" marT="0" marB="0" anchor="ct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983883882"/>
                  </a:ext>
                </a:extLst>
              </a:tr>
              <a:tr h="346723">
                <a:tc vMerge="1">
                  <a:txBody>
                    <a:bodyPr/>
                    <a:lstStyle/>
                    <a:p>
                      <a:endParaRPr lang="ru-RU"/>
                    </a:p>
                  </a:txBody>
                  <a:tcPr/>
                </a:tc>
                <a:tc vMerge="1">
                  <a:txBody>
                    <a:bodyPr/>
                    <a:lstStyle/>
                    <a:p>
                      <a:endParaRPr lang="ru-RU"/>
                    </a:p>
                  </a:txBody>
                  <a:tcPr/>
                </a:tc>
                <a:tc rowSpan="2">
                  <a:txBody>
                    <a:bodyPr/>
                    <a:lstStyle/>
                    <a:p>
                      <a:pPr algn="ctr">
                        <a:lnSpc>
                          <a:spcPct val="115000"/>
                        </a:lnSpc>
                        <a:spcAft>
                          <a:spcPts val="0"/>
                        </a:spcAft>
                      </a:pPr>
                      <a:r>
                        <a:rPr lang="ru-RU" sz="1600">
                          <a:effectLst/>
                          <a:latin typeface="Times New Roman Tj" panose="02020603050405020304" pitchFamily="18" charset="-52"/>
                        </a:rPr>
                        <a:t>умумї </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11430" marB="0" anchor="ctr"/>
                </a:tc>
                <a:tc gridSpan="2">
                  <a:txBody>
                    <a:bodyPr/>
                    <a:lstStyle/>
                    <a:p>
                      <a:pPr algn="ctr">
                        <a:lnSpc>
                          <a:spcPct val="115000"/>
                        </a:lnSpc>
                        <a:spcAft>
                          <a:spcPts val="0"/>
                        </a:spcAft>
                      </a:pPr>
                      <a:r>
                        <a:rPr lang="ru-RU" sz="1600">
                          <a:effectLst/>
                          <a:latin typeface="Times New Roman Tj" panose="02020603050405020304" pitchFamily="18" charset="-52"/>
                        </a:rPr>
                        <a:t>Аз љумла</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11430" marB="0" anchor="ctr"/>
                </a:tc>
                <a:tc hMerge="1">
                  <a:txBody>
                    <a:bodyPr/>
                    <a:lstStyle/>
                    <a:p>
                      <a:endParaRPr lang="ru-RU"/>
                    </a:p>
                  </a:txBody>
                  <a:tcPr/>
                </a:tc>
                <a:tc rowSpan="2">
                  <a:txBody>
                    <a:bodyPr/>
                    <a:lstStyle/>
                    <a:p>
                      <a:pPr algn="ctr">
                        <a:lnSpc>
                          <a:spcPct val="115000"/>
                        </a:lnSpc>
                        <a:spcAft>
                          <a:spcPts val="0"/>
                        </a:spcAft>
                      </a:pPr>
                      <a:r>
                        <a:rPr lang="ru-RU" sz="1600">
                          <a:effectLst/>
                          <a:latin typeface="Times New Roman Tj" panose="02020603050405020304" pitchFamily="18" charset="-52"/>
                        </a:rPr>
                        <a:t>умумї</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11430" marB="0" anchor="ctr"/>
                </a:tc>
                <a:tc gridSpan="2">
                  <a:txBody>
                    <a:bodyPr/>
                    <a:lstStyle/>
                    <a:p>
                      <a:pPr algn="ctr">
                        <a:lnSpc>
                          <a:spcPct val="115000"/>
                        </a:lnSpc>
                        <a:spcAft>
                          <a:spcPts val="0"/>
                        </a:spcAft>
                      </a:pPr>
                      <a:r>
                        <a:rPr lang="ru-RU" sz="1600">
                          <a:effectLst/>
                          <a:latin typeface="Times New Roman Tj" panose="02020603050405020304" pitchFamily="18" charset="-52"/>
                        </a:rPr>
                        <a:t>Аз љумла</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0" marR="0" marT="0" marB="0" anchor="ctr"/>
                </a:tc>
                <a:tc hMerge="1">
                  <a:txBody>
                    <a:bodyPr/>
                    <a:lstStyle/>
                    <a:p>
                      <a:endParaRPr lang="ru-RU"/>
                    </a:p>
                  </a:txBody>
                  <a:tcPr/>
                </a:tc>
                <a:tc rowSpan="2">
                  <a:txBody>
                    <a:bodyPr/>
                    <a:lstStyle/>
                    <a:p>
                      <a:pPr algn="ctr">
                        <a:lnSpc>
                          <a:spcPct val="115000"/>
                        </a:lnSpc>
                        <a:spcAft>
                          <a:spcPts val="0"/>
                        </a:spcAft>
                      </a:pPr>
                      <a:r>
                        <a:rPr lang="ru-RU" sz="1600">
                          <a:effectLst/>
                          <a:latin typeface="Times New Roman Tj" panose="02020603050405020304" pitchFamily="18" charset="-52"/>
                        </a:rPr>
                        <a:t>умумї</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0" marR="0" marT="0" marB="0" anchor="ctr"/>
                </a:tc>
                <a:tc gridSpan="2">
                  <a:txBody>
                    <a:bodyPr/>
                    <a:lstStyle/>
                    <a:p>
                      <a:pPr algn="ctr">
                        <a:lnSpc>
                          <a:spcPct val="115000"/>
                        </a:lnSpc>
                        <a:spcAft>
                          <a:spcPts val="0"/>
                        </a:spcAft>
                      </a:pPr>
                      <a:r>
                        <a:rPr lang="ru-RU" sz="1600">
                          <a:effectLst/>
                          <a:latin typeface="Times New Roman Tj" panose="02020603050405020304" pitchFamily="18" charset="-52"/>
                        </a:rPr>
                        <a:t>Аз љумла</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11430" marB="0" anchor="ctr"/>
                </a:tc>
                <a:tc hMerge="1">
                  <a:txBody>
                    <a:bodyPr/>
                    <a:lstStyle/>
                    <a:p>
                      <a:endParaRPr lang="ru-RU"/>
                    </a:p>
                  </a:txBody>
                  <a:tcPr/>
                </a:tc>
                <a:extLst>
                  <a:ext uri="{0D108BD9-81ED-4DB2-BD59-A6C34878D82A}">
                    <a16:rowId xmlns:a16="http://schemas.microsoft.com/office/drawing/2014/main" val="2550445975"/>
                  </a:ext>
                </a:extLst>
              </a:tr>
              <a:tr h="346723">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1600">
                          <a:effectLst/>
                          <a:latin typeface="Times New Roman Tj" panose="02020603050405020304" pitchFamily="18" charset="-52"/>
                        </a:rPr>
                        <a:t>зан</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11430" marB="0" anchor="ctr"/>
                </a:tc>
                <a:tc>
                  <a:txBody>
                    <a:bodyPr/>
                    <a:lstStyle/>
                    <a:p>
                      <a:pPr algn="ctr">
                        <a:lnSpc>
                          <a:spcPct val="115000"/>
                        </a:lnSpc>
                        <a:spcAft>
                          <a:spcPts val="0"/>
                        </a:spcAft>
                      </a:pPr>
                      <a:r>
                        <a:rPr lang="ru-RU" sz="1600">
                          <a:effectLst/>
                          <a:latin typeface="Times New Roman Tj" panose="02020603050405020304" pitchFamily="18" charset="-52"/>
                        </a:rPr>
                        <a:t>Мард</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11430" marB="0" anchor="ctr"/>
                </a:tc>
                <a:tc vMerge="1">
                  <a:txBody>
                    <a:bodyPr/>
                    <a:lstStyle/>
                    <a:p>
                      <a:endParaRPr lang="ru-RU"/>
                    </a:p>
                  </a:txBody>
                  <a:tcPr/>
                </a:tc>
                <a:tc>
                  <a:txBody>
                    <a:bodyPr/>
                    <a:lstStyle/>
                    <a:p>
                      <a:pPr algn="ctr">
                        <a:lnSpc>
                          <a:spcPct val="115000"/>
                        </a:lnSpc>
                        <a:spcAft>
                          <a:spcPts val="0"/>
                        </a:spcAft>
                      </a:pPr>
                      <a:r>
                        <a:rPr lang="ru-RU" sz="1600">
                          <a:effectLst/>
                          <a:latin typeface="Times New Roman Tj" panose="02020603050405020304" pitchFamily="18" charset="-52"/>
                        </a:rPr>
                        <a:t>Зан</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11430" marB="0" anchor="ctr"/>
                </a:tc>
                <a:tc>
                  <a:txBody>
                    <a:bodyPr/>
                    <a:lstStyle/>
                    <a:p>
                      <a:pPr algn="ctr">
                        <a:lnSpc>
                          <a:spcPct val="115000"/>
                        </a:lnSpc>
                        <a:spcAft>
                          <a:spcPts val="0"/>
                        </a:spcAft>
                      </a:pPr>
                      <a:r>
                        <a:rPr lang="ru-RU" sz="1600">
                          <a:effectLst/>
                          <a:latin typeface="Times New Roman Tj" panose="02020603050405020304" pitchFamily="18" charset="-52"/>
                        </a:rPr>
                        <a:t>Мард</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11430" marB="0" anchor="ctr"/>
                </a:tc>
                <a:tc vMerge="1">
                  <a:txBody>
                    <a:bodyPr/>
                    <a:lstStyle/>
                    <a:p>
                      <a:endParaRPr lang="ru-RU"/>
                    </a:p>
                  </a:txBody>
                  <a:tcPr/>
                </a:tc>
                <a:tc>
                  <a:txBody>
                    <a:bodyPr/>
                    <a:lstStyle/>
                    <a:p>
                      <a:pPr algn="ctr">
                        <a:lnSpc>
                          <a:spcPct val="115000"/>
                        </a:lnSpc>
                        <a:spcAft>
                          <a:spcPts val="0"/>
                        </a:spcAft>
                      </a:pPr>
                      <a:r>
                        <a:rPr lang="ru-RU" sz="1600">
                          <a:effectLst/>
                          <a:latin typeface="Times New Roman Tj" panose="02020603050405020304" pitchFamily="18" charset="-52"/>
                        </a:rPr>
                        <a:t>зан</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11430" marB="0" anchor="ctr"/>
                </a:tc>
                <a:tc>
                  <a:txBody>
                    <a:bodyPr/>
                    <a:lstStyle/>
                    <a:p>
                      <a:pPr algn="ctr">
                        <a:lnSpc>
                          <a:spcPct val="115000"/>
                        </a:lnSpc>
                        <a:spcAft>
                          <a:spcPts val="0"/>
                        </a:spcAft>
                      </a:pPr>
                      <a:r>
                        <a:rPr lang="ru-RU" sz="1600">
                          <a:effectLst/>
                          <a:latin typeface="Times New Roman Tj" panose="02020603050405020304" pitchFamily="18" charset="-52"/>
                        </a:rPr>
                        <a:t>мард</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11430" marB="0" anchor="ctr"/>
                </a:tc>
                <a:extLst>
                  <a:ext uri="{0D108BD9-81ED-4DB2-BD59-A6C34878D82A}">
                    <a16:rowId xmlns:a16="http://schemas.microsoft.com/office/drawing/2014/main" val="4068859782"/>
                  </a:ext>
                </a:extLst>
              </a:tr>
              <a:tr h="543232">
                <a:tc>
                  <a:txBody>
                    <a:bodyPr/>
                    <a:lstStyle/>
                    <a:p>
                      <a:pPr algn="ctr">
                        <a:lnSpc>
                          <a:spcPct val="115000"/>
                        </a:lnSpc>
                        <a:spcAft>
                          <a:spcPts val="0"/>
                        </a:spcAft>
                      </a:pPr>
                      <a:r>
                        <a:rPr lang="ru-RU" sz="1600">
                          <a:effectLst/>
                          <a:latin typeface="Times New Roman Tj" panose="02020603050405020304" pitchFamily="18" charset="-52"/>
                        </a:rPr>
                        <a:t>1.</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11430" marB="0"/>
                </a:tc>
                <a:tc>
                  <a:txBody>
                    <a:bodyPr/>
                    <a:lstStyle/>
                    <a:p>
                      <a:pPr algn="just">
                        <a:lnSpc>
                          <a:spcPct val="115000"/>
                        </a:lnSpc>
                        <a:spcAft>
                          <a:spcPts val="0"/>
                        </a:spcAft>
                      </a:pPr>
                      <a:r>
                        <a:rPr lang="tt-RU" sz="1600">
                          <a:effectLst/>
                          <a:latin typeface="Times New Roman Tj" panose="02020603050405020304" pitchFamily="18" charset="-52"/>
                        </a:rPr>
                        <a:t>Ботаника ва дендрология</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11430" marB="0"/>
                </a:tc>
                <a:tc>
                  <a:txBody>
                    <a:bodyPr/>
                    <a:lstStyle/>
                    <a:p>
                      <a:pPr algn="ctr">
                        <a:lnSpc>
                          <a:spcPct val="115000"/>
                        </a:lnSpc>
                        <a:spcAft>
                          <a:spcPts val="0"/>
                        </a:spcAft>
                      </a:pPr>
                      <a:r>
                        <a:rPr lang="ru-RU" sz="1600">
                          <a:effectLst/>
                          <a:latin typeface="Times New Roman Tj" panose="02020603050405020304" pitchFamily="18" charset="-52"/>
                        </a:rPr>
                        <a:t>40,6</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11430" marB="0"/>
                </a:tc>
                <a:tc>
                  <a:txBody>
                    <a:bodyPr/>
                    <a:lstStyle/>
                    <a:p>
                      <a:pPr algn="ctr">
                        <a:lnSpc>
                          <a:spcPct val="115000"/>
                        </a:lnSpc>
                        <a:spcAft>
                          <a:spcPts val="0"/>
                        </a:spcAft>
                      </a:pPr>
                      <a:r>
                        <a:rPr lang="ru-RU" sz="1600">
                          <a:effectLst/>
                          <a:latin typeface="Times New Roman Tj" panose="02020603050405020304" pitchFamily="18" charset="-52"/>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11430" marB="0"/>
                </a:tc>
                <a:tc>
                  <a:txBody>
                    <a:bodyPr/>
                    <a:lstStyle/>
                    <a:p>
                      <a:pPr algn="ctr">
                        <a:lnSpc>
                          <a:spcPct val="115000"/>
                        </a:lnSpc>
                        <a:spcAft>
                          <a:spcPts val="0"/>
                        </a:spcAft>
                      </a:pPr>
                      <a:r>
                        <a:rPr lang="ru-RU" sz="1600">
                          <a:effectLst/>
                          <a:latin typeface="Times New Roman Tj" panose="02020603050405020304" pitchFamily="18" charset="-52"/>
                        </a:rPr>
                        <a:t>40,6</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11430" marB="0"/>
                </a:tc>
                <a:tc>
                  <a:txBody>
                    <a:bodyPr/>
                    <a:lstStyle/>
                    <a:p>
                      <a:pPr algn="ctr">
                        <a:lnSpc>
                          <a:spcPct val="115000"/>
                        </a:lnSpc>
                        <a:spcAft>
                          <a:spcPts val="0"/>
                        </a:spcAft>
                      </a:pPr>
                      <a:r>
                        <a:rPr lang="ru-RU" sz="1600">
                          <a:effectLst/>
                          <a:latin typeface="Times New Roman Tj" panose="02020603050405020304" pitchFamily="18" charset="-52"/>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11430" marB="0"/>
                </a:tc>
                <a:tc>
                  <a:txBody>
                    <a:bodyPr/>
                    <a:lstStyle/>
                    <a:p>
                      <a:pPr algn="ctr">
                        <a:lnSpc>
                          <a:spcPct val="115000"/>
                        </a:lnSpc>
                        <a:spcAft>
                          <a:spcPts val="0"/>
                        </a:spcAft>
                      </a:pPr>
                      <a:r>
                        <a:rPr lang="ru-RU" sz="1600">
                          <a:effectLst/>
                          <a:latin typeface="Times New Roman Tj" panose="02020603050405020304" pitchFamily="18" charset="-52"/>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11430" marB="0"/>
                </a:tc>
                <a:tc>
                  <a:txBody>
                    <a:bodyPr/>
                    <a:lstStyle/>
                    <a:p>
                      <a:pPr algn="ctr">
                        <a:lnSpc>
                          <a:spcPct val="115000"/>
                        </a:lnSpc>
                        <a:spcAft>
                          <a:spcPts val="0"/>
                        </a:spcAft>
                      </a:pPr>
                      <a:r>
                        <a:rPr lang="ru-RU" sz="1600">
                          <a:effectLst/>
                          <a:latin typeface="Times New Roman Tj" panose="02020603050405020304" pitchFamily="18" charset="-52"/>
                        </a:rPr>
                        <a:t>28</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11430" marB="0"/>
                </a:tc>
                <a:tc>
                  <a:txBody>
                    <a:bodyPr/>
                    <a:lstStyle/>
                    <a:p>
                      <a:pPr algn="ctr">
                        <a:lnSpc>
                          <a:spcPct val="115000"/>
                        </a:lnSpc>
                        <a:spcAft>
                          <a:spcPts val="0"/>
                        </a:spcAft>
                      </a:pPr>
                      <a:r>
                        <a:rPr lang="ru-RU" sz="1600">
                          <a:effectLst/>
                          <a:latin typeface="Times New Roman Tj" panose="02020603050405020304" pitchFamily="18" charset="-52"/>
                        </a:rPr>
                        <a:t>65,3</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11430" marB="0"/>
                </a:tc>
                <a:tc>
                  <a:txBody>
                    <a:bodyPr/>
                    <a:lstStyle/>
                    <a:p>
                      <a:pPr algn="ctr">
                        <a:lnSpc>
                          <a:spcPct val="115000"/>
                        </a:lnSpc>
                        <a:spcAft>
                          <a:spcPts val="0"/>
                        </a:spcAft>
                      </a:pPr>
                      <a:r>
                        <a:rPr lang="ru-RU" sz="1600">
                          <a:effectLst/>
                          <a:latin typeface="Times New Roman Tj" panose="02020603050405020304" pitchFamily="18" charset="-52"/>
                        </a:rPr>
                        <a:t>63,25</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11430" marB="0"/>
                </a:tc>
                <a:tc>
                  <a:txBody>
                    <a:bodyPr/>
                    <a:lstStyle/>
                    <a:p>
                      <a:pPr algn="ctr">
                        <a:lnSpc>
                          <a:spcPct val="115000"/>
                        </a:lnSpc>
                        <a:spcAft>
                          <a:spcPts val="0"/>
                        </a:spcAft>
                      </a:pPr>
                      <a:r>
                        <a:rPr lang="ru-RU" sz="1600">
                          <a:effectLst/>
                          <a:latin typeface="Times New Roman Tj" panose="02020603050405020304" pitchFamily="18" charset="-52"/>
                        </a:rPr>
                        <a:t>57</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11430" marB="0"/>
                </a:tc>
                <a:extLst>
                  <a:ext uri="{0D108BD9-81ED-4DB2-BD59-A6C34878D82A}">
                    <a16:rowId xmlns:a16="http://schemas.microsoft.com/office/drawing/2014/main" val="1965081705"/>
                  </a:ext>
                </a:extLst>
              </a:tr>
              <a:tr h="351965">
                <a:tc>
                  <a:txBody>
                    <a:bodyPr/>
                    <a:lstStyle/>
                    <a:p>
                      <a:pPr algn="ctr">
                        <a:lnSpc>
                          <a:spcPct val="115000"/>
                        </a:lnSpc>
                        <a:spcAft>
                          <a:spcPts val="0"/>
                        </a:spcAft>
                      </a:pPr>
                      <a:r>
                        <a:rPr lang="ru-RU" sz="1600">
                          <a:effectLst/>
                          <a:latin typeface="Times New Roman Tj" panose="02020603050405020304" pitchFamily="18" charset="-52"/>
                        </a:rPr>
                        <a:t>2.</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11430" marB="0"/>
                </a:tc>
                <a:tc>
                  <a:txBody>
                    <a:bodyPr/>
                    <a:lstStyle/>
                    <a:p>
                      <a:pPr algn="just">
                        <a:lnSpc>
                          <a:spcPct val="115000"/>
                        </a:lnSpc>
                        <a:spcAft>
                          <a:spcPts val="0"/>
                        </a:spcAft>
                      </a:pPr>
                      <a:r>
                        <a:rPr lang="tt-RU" sz="1600">
                          <a:effectLst/>
                          <a:latin typeface="Times New Roman Tj" panose="02020603050405020304" pitchFamily="18" charset="-52"/>
                        </a:rPr>
                        <a:t>Экология</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11430" marB="0"/>
                </a:tc>
                <a:tc>
                  <a:txBody>
                    <a:bodyPr/>
                    <a:lstStyle/>
                    <a:p>
                      <a:pPr algn="ctr">
                        <a:lnSpc>
                          <a:spcPct val="115000"/>
                        </a:lnSpc>
                        <a:spcAft>
                          <a:spcPts val="0"/>
                        </a:spcAft>
                      </a:pPr>
                      <a:r>
                        <a:rPr lang="ru-RU" sz="1600">
                          <a:effectLst/>
                          <a:latin typeface="Times New Roman Tj" panose="02020603050405020304" pitchFamily="18" charset="-52"/>
                        </a:rPr>
                        <a:t>58,8</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11430" marB="0"/>
                </a:tc>
                <a:tc>
                  <a:txBody>
                    <a:bodyPr/>
                    <a:lstStyle/>
                    <a:p>
                      <a:pPr algn="ctr">
                        <a:lnSpc>
                          <a:spcPct val="115000"/>
                        </a:lnSpc>
                        <a:spcAft>
                          <a:spcPts val="0"/>
                        </a:spcAft>
                      </a:pPr>
                      <a:r>
                        <a:rPr lang="ru-RU" sz="1600">
                          <a:effectLst/>
                          <a:latin typeface="Times New Roman Tj" panose="02020603050405020304" pitchFamily="18" charset="-52"/>
                        </a:rPr>
                        <a:t>49</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11430" marB="0"/>
                </a:tc>
                <a:tc>
                  <a:txBody>
                    <a:bodyPr/>
                    <a:lstStyle/>
                    <a:p>
                      <a:pPr algn="ctr">
                        <a:lnSpc>
                          <a:spcPct val="115000"/>
                        </a:lnSpc>
                        <a:spcAft>
                          <a:spcPts val="0"/>
                        </a:spcAft>
                      </a:pPr>
                      <a:r>
                        <a:rPr lang="ru-RU" sz="1600">
                          <a:effectLst/>
                          <a:latin typeface="Times New Roman Tj" panose="02020603050405020304" pitchFamily="18" charset="-52"/>
                        </a:rPr>
                        <a:t>58,8</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11430" marB="0"/>
                </a:tc>
                <a:tc>
                  <a:txBody>
                    <a:bodyPr/>
                    <a:lstStyle/>
                    <a:p>
                      <a:pPr algn="ctr">
                        <a:lnSpc>
                          <a:spcPct val="115000"/>
                        </a:lnSpc>
                        <a:spcAft>
                          <a:spcPts val="0"/>
                        </a:spcAft>
                      </a:pPr>
                      <a:r>
                        <a:rPr lang="ru-RU" sz="1600">
                          <a:effectLst/>
                          <a:latin typeface="Times New Roman Tj" panose="02020603050405020304" pitchFamily="18" charset="-52"/>
                        </a:rPr>
                        <a:t>26,5</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11430" marB="0"/>
                </a:tc>
                <a:tc>
                  <a:txBody>
                    <a:bodyPr/>
                    <a:lstStyle/>
                    <a:p>
                      <a:pPr algn="ctr">
                        <a:lnSpc>
                          <a:spcPct val="115000"/>
                        </a:lnSpc>
                        <a:spcAft>
                          <a:spcPts val="0"/>
                        </a:spcAft>
                      </a:pPr>
                      <a:r>
                        <a:rPr lang="ru-RU" sz="1600">
                          <a:effectLst/>
                          <a:latin typeface="Times New Roman Tj" panose="02020603050405020304" pitchFamily="18" charset="-52"/>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11430" marB="0"/>
                </a:tc>
                <a:tc>
                  <a:txBody>
                    <a:bodyPr/>
                    <a:lstStyle/>
                    <a:p>
                      <a:pPr algn="ctr">
                        <a:lnSpc>
                          <a:spcPct val="115000"/>
                        </a:lnSpc>
                        <a:spcAft>
                          <a:spcPts val="0"/>
                        </a:spcAft>
                      </a:pPr>
                      <a:r>
                        <a:rPr lang="ru-RU" sz="1600">
                          <a:effectLst/>
                          <a:latin typeface="Times New Roman Tj" panose="02020603050405020304" pitchFamily="18" charset="-52"/>
                        </a:rPr>
                        <a:t>26,5</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11430" marB="0"/>
                </a:tc>
                <a:tc>
                  <a:txBody>
                    <a:bodyPr/>
                    <a:lstStyle/>
                    <a:p>
                      <a:pPr algn="ctr">
                        <a:lnSpc>
                          <a:spcPct val="115000"/>
                        </a:lnSpc>
                        <a:spcAft>
                          <a:spcPts val="0"/>
                        </a:spcAft>
                      </a:pPr>
                      <a:r>
                        <a:rPr lang="ru-RU" sz="1600">
                          <a:effectLst/>
                          <a:latin typeface="Times New Roman Tj" panose="02020603050405020304" pitchFamily="18" charset="-52"/>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11430" marB="0"/>
                </a:tc>
                <a:tc>
                  <a:txBody>
                    <a:bodyPr/>
                    <a:lstStyle/>
                    <a:p>
                      <a:pPr algn="ctr">
                        <a:lnSpc>
                          <a:spcPct val="115000"/>
                        </a:lnSpc>
                        <a:spcAft>
                          <a:spcPts val="0"/>
                        </a:spcAft>
                      </a:pPr>
                      <a:r>
                        <a:rPr lang="ru-RU" sz="1600">
                          <a:effectLst/>
                          <a:latin typeface="Times New Roman Tj" panose="02020603050405020304" pitchFamily="18" charset="-52"/>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11430" marB="0"/>
                </a:tc>
                <a:tc>
                  <a:txBody>
                    <a:bodyPr/>
                    <a:lstStyle/>
                    <a:p>
                      <a:pPr algn="ctr">
                        <a:lnSpc>
                          <a:spcPct val="115000"/>
                        </a:lnSpc>
                        <a:spcAft>
                          <a:spcPts val="0"/>
                        </a:spcAft>
                      </a:pPr>
                      <a:r>
                        <a:rPr lang="ru-RU" sz="1600">
                          <a:effectLst/>
                          <a:latin typeface="Times New Roman Tj" panose="02020603050405020304" pitchFamily="18" charset="-52"/>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11430" marB="0"/>
                </a:tc>
                <a:extLst>
                  <a:ext uri="{0D108BD9-81ED-4DB2-BD59-A6C34878D82A}">
                    <a16:rowId xmlns:a16="http://schemas.microsoft.com/office/drawing/2014/main" val="1284525361"/>
                  </a:ext>
                </a:extLst>
              </a:tr>
              <a:tr h="346723">
                <a:tc>
                  <a:txBody>
                    <a:bodyPr/>
                    <a:lstStyle/>
                    <a:p>
                      <a:pPr algn="ctr">
                        <a:lnSpc>
                          <a:spcPct val="115000"/>
                        </a:lnSpc>
                        <a:spcAft>
                          <a:spcPts val="0"/>
                        </a:spcAft>
                      </a:pPr>
                      <a:r>
                        <a:rPr lang="ru-RU" sz="1600">
                          <a:effectLst/>
                          <a:latin typeface="Times New Roman Tj" panose="02020603050405020304" pitchFamily="18" charset="-52"/>
                        </a:rPr>
                        <a:t>3.</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11430" marB="0"/>
                </a:tc>
                <a:tc>
                  <a:txBody>
                    <a:bodyPr/>
                    <a:lstStyle/>
                    <a:p>
                      <a:pPr algn="just">
                        <a:lnSpc>
                          <a:spcPct val="115000"/>
                        </a:lnSpc>
                        <a:spcAft>
                          <a:spcPts val="0"/>
                        </a:spcAft>
                      </a:pPr>
                      <a:r>
                        <a:rPr lang="tt-RU" sz="1600">
                          <a:effectLst/>
                          <a:latin typeface="Times New Roman Tj" panose="02020603050405020304" pitchFamily="18" charset="-52"/>
                        </a:rPr>
                        <a:t>Физиологияи растанињо</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11430" marB="0"/>
                </a:tc>
                <a:tc>
                  <a:txBody>
                    <a:bodyPr/>
                    <a:lstStyle/>
                    <a:p>
                      <a:pPr algn="ctr">
                        <a:lnSpc>
                          <a:spcPct val="115000"/>
                        </a:lnSpc>
                        <a:spcAft>
                          <a:spcPts val="0"/>
                        </a:spcAft>
                      </a:pPr>
                      <a:r>
                        <a:rPr lang="en-US" sz="1600">
                          <a:effectLst/>
                        </a:rPr>
                        <a:t>62</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11430" marB="0"/>
                </a:tc>
                <a:tc>
                  <a:txBody>
                    <a:bodyPr/>
                    <a:lstStyle/>
                    <a:p>
                      <a:pPr algn="ctr">
                        <a:lnSpc>
                          <a:spcPct val="115000"/>
                        </a:lnSpc>
                        <a:spcAft>
                          <a:spcPts val="0"/>
                        </a:spcAft>
                      </a:pPr>
                      <a:r>
                        <a:rPr lang="en-US" sz="1600">
                          <a:effectLst/>
                        </a:rPr>
                        <a:t>45</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11430" marB="0"/>
                </a:tc>
                <a:tc>
                  <a:txBody>
                    <a:bodyPr/>
                    <a:lstStyle/>
                    <a:p>
                      <a:pPr algn="ctr">
                        <a:lnSpc>
                          <a:spcPct val="115000"/>
                        </a:lnSpc>
                        <a:spcAft>
                          <a:spcPts val="0"/>
                        </a:spcAft>
                      </a:pPr>
                      <a:r>
                        <a:rPr lang="en-US" sz="1600">
                          <a:effectLst/>
                        </a:rPr>
                        <a:t>45</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11430" marB="0"/>
                </a:tc>
                <a:tc>
                  <a:txBody>
                    <a:bodyPr/>
                    <a:lstStyle/>
                    <a:p>
                      <a:pPr algn="ctr">
                        <a:lnSpc>
                          <a:spcPct val="115000"/>
                        </a:lnSpc>
                        <a:spcAft>
                          <a:spcPts val="0"/>
                        </a:spcAft>
                      </a:pPr>
                      <a:r>
                        <a:rPr lang="en-US" sz="1600">
                          <a:effectLst/>
                        </a:rPr>
                        <a:t>31</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11430" marB="0"/>
                </a:tc>
                <a:tc>
                  <a:txBody>
                    <a:bodyPr/>
                    <a:lstStyle/>
                    <a:p>
                      <a:pPr algn="ctr">
                        <a:lnSpc>
                          <a:spcPct val="115000"/>
                        </a:lnSpc>
                        <a:spcAft>
                          <a:spcPts val="0"/>
                        </a:spcAft>
                      </a:pPr>
                      <a:r>
                        <a:rPr lang="en-US" sz="1600">
                          <a:effectLst/>
                        </a:rPr>
                        <a:t>31</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11430" marB="0"/>
                </a:tc>
                <a:tc>
                  <a:txBody>
                    <a:bodyPr/>
                    <a:lstStyle/>
                    <a:p>
                      <a:pPr algn="ctr">
                        <a:lnSpc>
                          <a:spcPct val="115000"/>
                        </a:lnSpc>
                        <a:spcAft>
                          <a:spcPts val="0"/>
                        </a:spcAft>
                      </a:pPr>
                      <a:r>
                        <a:rPr lang="en-US" sz="1600">
                          <a:effectLst/>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11430" marB="0"/>
                </a:tc>
                <a:tc>
                  <a:txBody>
                    <a:bodyPr/>
                    <a:lstStyle/>
                    <a:p>
                      <a:pPr algn="ctr">
                        <a:lnSpc>
                          <a:spcPct val="115000"/>
                        </a:lnSpc>
                        <a:spcAft>
                          <a:spcPts val="0"/>
                        </a:spcAft>
                      </a:pPr>
                      <a:r>
                        <a:rPr lang="en-US" sz="1600">
                          <a:effectLst/>
                        </a:rPr>
                        <a:t>84</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11430" marB="0"/>
                </a:tc>
                <a:tc>
                  <a:txBody>
                    <a:bodyPr/>
                    <a:lstStyle/>
                    <a:p>
                      <a:pPr algn="ctr">
                        <a:lnSpc>
                          <a:spcPct val="115000"/>
                        </a:lnSpc>
                        <a:spcAft>
                          <a:spcPts val="0"/>
                        </a:spcAft>
                      </a:pPr>
                      <a:r>
                        <a:rPr lang="en-US" sz="1600">
                          <a:effectLst/>
                        </a:rPr>
                        <a:t>84</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11430" marB="0"/>
                </a:tc>
                <a:tc>
                  <a:txBody>
                    <a:bodyPr/>
                    <a:lstStyle/>
                    <a:p>
                      <a:pPr algn="ctr">
                        <a:lnSpc>
                          <a:spcPct val="115000"/>
                        </a:lnSpc>
                        <a:spcAft>
                          <a:spcPts val="0"/>
                        </a:spcAft>
                      </a:pPr>
                      <a:r>
                        <a:rPr lang="en-US" sz="1600">
                          <a:effectLst/>
                        </a:rPr>
                        <a:t>82</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11430" marB="0"/>
                </a:tc>
                <a:extLst>
                  <a:ext uri="{0D108BD9-81ED-4DB2-BD59-A6C34878D82A}">
                    <a16:rowId xmlns:a16="http://schemas.microsoft.com/office/drawing/2014/main" val="3306139416"/>
                  </a:ext>
                </a:extLst>
              </a:tr>
              <a:tr h="346723">
                <a:tc>
                  <a:txBody>
                    <a:bodyPr/>
                    <a:lstStyle/>
                    <a:p>
                      <a:pPr algn="ctr">
                        <a:lnSpc>
                          <a:spcPct val="115000"/>
                        </a:lnSpc>
                        <a:spcAft>
                          <a:spcPts val="0"/>
                        </a:spcAft>
                      </a:pPr>
                      <a:r>
                        <a:rPr lang="ru-RU" sz="1600">
                          <a:effectLst/>
                          <a:latin typeface="Times New Roman Tj" panose="02020603050405020304" pitchFamily="18" charset="-52"/>
                        </a:rPr>
                        <a:t>4.</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11430" marB="0"/>
                </a:tc>
                <a:tc>
                  <a:txBody>
                    <a:bodyPr/>
                    <a:lstStyle/>
                    <a:p>
                      <a:pPr algn="just">
                        <a:lnSpc>
                          <a:spcPct val="115000"/>
                        </a:lnSpc>
                        <a:spcAft>
                          <a:spcPts val="0"/>
                        </a:spcAft>
                      </a:pPr>
                      <a:r>
                        <a:rPr lang="tt-RU" sz="1600">
                          <a:effectLst/>
                          <a:latin typeface="Times New Roman Tj" panose="02020603050405020304" pitchFamily="18" charset="-52"/>
                        </a:rPr>
                        <a:t>Биотехнология </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11430" marB="0"/>
                </a:tc>
                <a:tc>
                  <a:txBody>
                    <a:bodyPr/>
                    <a:lstStyle/>
                    <a:p>
                      <a:pPr algn="ctr">
                        <a:lnSpc>
                          <a:spcPct val="115000"/>
                        </a:lnSpc>
                        <a:spcAft>
                          <a:spcPts val="0"/>
                        </a:spcAft>
                      </a:pPr>
                      <a:r>
                        <a:rPr lang="ru-RU" sz="1600">
                          <a:effectLst/>
                          <a:latin typeface="Times New Roman Tj" panose="02020603050405020304" pitchFamily="18" charset="-52"/>
                        </a:rPr>
                        <a:t>43,2</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11430" marB="0"/>
                </a:tc>
                <a:tc>
                  <a:txBody>
                    <a:bodyPr/>
                    <a:lstStyle/>
                    <a:p>
                      <a:pPr algn="ctr">
                        <a:lnSpc>
                          <a:spcPct val="115000"/>
                        </a:lnSpc>
                        <a:spcAft>
                          <a:spcPts val="0"/>
                        </a:spcAft>
                      </a:pPr>
                      <a:r>
                        <a:rPr lang="ru-RU" sz="1600">
                          <a:effectLst/>
                          <a:latin typeface="Times New Roman Tj" panose="02020603050405020304" pitchFamily="18" charset="-52"/>
                        </a:rPr>
                        <a:t>30</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11430" marB="0"/>
                </a:tc>
                <a:tc>
                  <a:txBody>
                    <a:bodyPr/>
                    <a:lstStyle/>
                    <a:p>
                      <a:pPr algn="ctr">
                        <a:lnSpc>
                          <a:spcPct val="115000"/>
                        </a:lnSpc>
                        <a:spcAft>
                          <a:spcPts val="0"/>
                        </a:spcAft>
                      </a:pPr>
                      <a:r>
                        <a:rPr lang="ru-RU" sz="1600">
                          <a:effectLst/>
                          <a:latin typeface="Times New Roman Tj" panose="02020603050405020304" pitchFamily="18" charset="-52"/>
                        </a:rPr>
                        <a:t>50</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11430" marB="0"/>
                </a:tc>
                <a:tc>
                  <a:txBody>
                    <a:bodyPr/>
                    <a:lstStyle/>
                    <a:p>
                      <a:pPr algn="ctr">
                        <a:lnSpc>
                          <a:spcPct val="115000"/>
                        </a:lnSpc>
                        <a:spcAft>
                          <a:spcPts val="0"/>
                        </a:spcAft>
                      </a:pPr>
                      <a:r>
                        <a:rPr lang="ru-RU" sz="1600">
                          <a:effectLst/>
                          <a:latin typeface="Times New Roman Tj" panose="02020603050405020304" pitchFamily="18" charset="-52"/>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11430" marB="0"/>
                </a:tc>
                <a:tc>
                  <a:txBody>
                    <a:bodyPr/>
                    <a:lstStyle/>
                    <a:p>
                      <a:pPr algn="ctr">
                        <a:lnSpc>
                          <a:spcPct val="115000"/>
                        </a:lnSpc>
                        <a:spcAft>
                          <a:spcPts val="0"/>
                        </a:spcAft>
                      </a:pPr>
                      <a:r>
                        <a:rPr lang="ru-RU" sz="1600">
                          <a:effectLst/>
                          <a:latin typeface="Times New Roman Tj" panose="02020603050405020304" pitchFamily="18" charset="-52"/>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11430" marB="0"/>
                </a:tc>
                <a:tc>
                  <a:txBody>
                    <a:bodyPr/>
                    <a:lstStyle/>
                    <a:p>
                      <a:pPr algn="ctr">
                        <a:lnSpc>
                          <a:spcPct val="115000"/>
                        </a:lnSpc>
                        <a:spcAft>
                          <a:spcPts val="0"/>
                        </a:spcAft>
                      </a:pPr>
                      <a:r>
                        <a:rPr lang="ru-RU" sz="1600">
                          <a:effectLst/>
                          <a:latin typeface="Times New Roman Tj" panose="02020603050405020304" pitchFamily="18" charset="-52"/>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11430" marB="0"/>
                </a:tc>
                <a:tc>
                  <a:txBody>
                    <a:bodyPr/>
                    <a:lstStyle/>
                    <a:p>
                      <a:pPr algn="ctr">
                        <a:lnSpc>
                          <a:spcPct val="115000"/>
                        </a:lnSpc>
                        <a:spcAft>
                          <a:spcPts val="0"/>
                        </a:spcAft>
                      </a:pPr>
                      <a:r>
                        <a:rPr lang="ru-RU" sz="1600">
                          <a:effectLst/>
                          <a:latin typeface="Times New Roman Tj" panose="02020603050405020304" pitchFamily="18" charset="-52"/>
                        </a:rPr>
                        <a:t>65,6</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11430" marB="0"/>
                </a:tc>
                <a:tc>
                  <a:txBody>
                    <a:bodyPr/>
                    <a:lstStyle/>
                    <a:p>
                      <a:pPr algn="ctr">
                        <a:lnSpc>
                          <a:spcPct val="115000"/>
                        </a:lnSpc>
                        <a:spcAft>
                          <a:spcPts val="0"/>
                        </a:spcAft>
                      </a:pPr>
                      <a:r>
                        <a:rPr lang="ru-RU" sz="1600">
                          <a:effectLst/>
                          <a:latin typeface="Times New Roman Tj" panose="02020603050405020304" pitchFamily="18" charset="-52"/>
                        </a:rPr>
                        <a:t>64,6</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11430" marB="0"/>
                </a:tc>
                <a:tc>
                  <a:txBody>
                    <a:bodyPr/>
                    <a:lstStyle/>
                    <a:p>
                      <a:pPr algn="ctr">
                        <a:lnSpc>
                          <a:spcPct val="115000"/>
                        </a:lnSpc>
                        <a:spcAft>
                          <a:spcPts val="0"/>
                        </a:spcAft>
                      </a:pPr>
                      <a:r>
                        <a:rPr lang="ru-RU" sz="1600">
                          <a:effectLst/>
                          <a:latin typeface="Times New Roman Tj" panose="02020603050405020304" pitchFamily="18" charset="-52"/>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11430" marB="0"/>
                </a:tc>
                <a:extLst>
                  <a:ext uri="{0D108BD9-81ED-4DB2-BD59-A6C34878D82A}">
                    <a16:rowId xmlns:a16="http://schemas.microsoft.com/office/drawing/2014/main" val="2967704254"/>
                  </a:ext>
                </a:extLst>
              </a:tr>
              <a:tr h="346723">
                <a:tc>
                  <a:txBody>
                    <a:bodyPr/>
                    <a:lstStyle/>
                    <a:p>
                      <a:pPr algn="ctr">
                        <a:lnSpc>
                          <a:spcPct val="115000"/>
                        </a:lnSpc>
                        <a:spcAft>
                          <a:spcPts val="0"/>
                        </a:spcAft>
                      </a:pPr>
                      <a:r>
                        <a:rPr lang="ru-RU" sz="1600">
                          <a:effectLst/>
                          <a:latin typeface="Times New Roman Tj" panose="02020603050405020304" pitchFamily="18" charset="-52"/>
                        </a:rPr>
                        <a:t>5.</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11430" marB="0"/>
                </a:tc>
                <a:tc>
                  <a:txBody>
                    <a:bodyPr/>
                    <a:lstStyle/>
                    <a:p>
                      <a:pPr algn="just">
                        <a:lnSpc>
                          <a:spcPct val="115000"/>
                        </a:lnSpc>
                        <a:spcAft>
                          <a:spcPts val="0"/>
                        </a:spcAft>
                      </a:pPr>
                      <a:r>
                        <a:rPr lang="tt-RU" sz="1600">
                          <a:effectLst/>
                          <a:latin typeface="Times New Roman Tj" panose="02020603050405020304" pitchFamily="18" charset="-52"/>
                        </a:rPr>
                        <a:t>Биохимия  </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11430" marB="0"/>
                </a:tc>
                <a:tc>
                  <a:txBody>
                    <a:bodyPr/>
                    <a:lstStyle/>
                    <a:p>
                      <a:pPr algn="ctr">
                        <a:lnSpc>
                          <a:spcPct val="115000"/>
                        </a:lnSpc>
                        <a:spcAft>
                          <a:spcPts val="0"/>
                        </a:spcAft>
                      </a:pPr>
                      <a:r>
                        <a:rPr lang="ru-RU" sz="1600">
                          <a:effectLst/>
                          <a:latin typeface="Times New Roman Tj" panose="02020603050405020304" pitchFamily="18" charset="-52"/>
                        </a:rPr>
                        <a:t>46.0</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11430" marB="0"/>
                </a:tc>
                <a:tc>
                  <a:txBody>
                    <a:bodyPr/>
                    <a:lstStyle/>
                    <a:p>
                      <a:pPr algn="ctr">
                        <a:lnSpc>
                          <a:spcPct val="115000"/>
                        </a:lnSpc>
                        <a:spcAft>
                          <a:spcPts val="0"/>
                        </a:spcAft>
                      </a:pPr>
                      <a:r>
                        <a:rPr lang="ru-RU" sz="1600">
                          <a:effectLst/>
                          <a:latin typeface="Times New Roman Tj" panose="02020603050405020304" pitchFamily="18" charset="-52"/>
                        </a:rPr>
                        <a:t>53.0</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11430" marB="0"/>
                </a:tc>
                <a:tc>
                  <a:txBody>
                    <a:bodyPr/>
                    <a:lstStyle/>
                    <a:p>
                      <a:pPr algn="ctr">
                        <a:lnSpc>
                          <a:spcPct val="115000"/>
                        </a:lnSpc>
                        <a:spcAft>
                          <a:spcPts val="0"/>
                        </a:spcAft>
                      </a:pPr>
                      <a:r>
                        <a:rPr lang="ru-RU" sz="1600">
                          <a:effectLst/>
                          <a:latin typeface="Times New Roman Tj" panose="02020603050405020304" pitchFamily="18" charset="-52"/>
                        </a:rPr>
                        <a:t>39.5</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11430" marB="0"/>
                </a:tc>
                <a:tc>
                  <a:txBody>
                    <a:bodyPr/>
                    <a:lstStyle/>
                    <a:p>
                      <a:pPr algn="ctr">
                        <a:lnSpc>
                          <a:spcPct val="115000"/>
                        </a:lnSpc>
                        <a:spcAft>
                          <a:spcPts val="0"/>
                        </a:spcAft>
                      </a:pPr>
                      <a:r>
                        <a:rPr lang="ru-RU" sz="1600">
                          <a:effectLst/>
                          <a:latin typeface="Times New Roman Tj" panose="02020603050405020304" pitchFamily="18" charset="-52"/>
                        </a:rPr>
                        <a:t>32</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11430" marB="0"/>
                </a:tc>
                <a:tc>
                  <a:txBody>
                    <a:bodyPr/>
                    <a:lstStyle/>
                    <a:p>
                      <a:pPr algn="ctr">
                        <a:lnSpc>
                          <a:spcPct val="115000"/>
                        </a:lnSpc>
                        <a:spcAft>
                          <a:spcPts val="0"/>
                        </a:spcAft>
                      </a:pPr>
                      <a:r>
                        <a:rPr lang="ru-RU" sz="1600">
                          <a:effectLst/>
                          <a:latin typeface="Times New Roman Tj" panose="02020603050405020304" pitchFamily="18" charset="-52"/>
                        </a:rPr>
                        <a:t>29</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11430" marB="0"/>
                </a:tc>
                <a:tc>
                  <a:txBody>
                    <a:bodyPr/>
                    <a:lstStyle/>
                    <a:p>
                      <a:pPr algn="ctr">
                        <a:lnSpc>
                          <a:spcPct val="115000"/>
                        </a:lnSpc>
                        <a:spcAft>
                          <a:spcPts val="0"/>
                        </a:spcAft>
                      </a:pPr>
                      <a:r>
                        <a:rPr lang="ru-RU" sz="1600">
                          <a:effectLst/>
                          <a:latin typeface="Times New Roman Tj" panose="02020603050405020304" pitchFamily="18" charset="-52"/>
                        </a:rPr>
                        <a:t>26</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11430" marB="0"/>
                </a:tc>
                <a:tc>
                  <a:txBody>
                    <a:bodyPr/>
                    <a:lstStyle/>
                    <a:p>
                      <a:pPr algn="ctr">
                        <a:lnSpc>
                          <a:spcPct val="115000"/>
                        </a:lnSpc>
                        <a:spcAft>
                          <a:spcPts val="0"/>
                        </a:spcAft>
                      </a:pPr>
                      <a:r>
                        <a:rPr lang="ru-RU" sz="1600">
                          <a:effectLst/>
                          <a:latin typeface="Times New Roman Tj" panose="02020603050405020304" pitchFamily="18" charset="-52"/>
                        </a:rPr>
                        <a:t>68.6</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11430" marB="0"/>
                </a:tc>
                <a:tc>
                  <a:txBody>
                    <a:bodyPr/>
                    <a:lstStyle/>
                    <a:p>
                      <a:pPr algn="ctr">
                        <a:lnSpc>
                          <a:spcPct val="115000"/>
                        </a:lnSpc>
                        <a:spcAft>
                          <a:spcPts val="0"/>
                        </a:spcAft>
                      </a:pPr>
                      <a:r>
                        <a:rPr lang="ru-RU" sz="1600">
                          <a:effectLst/>
                          <a:latin typeface="Times New Roman Tj" panose="02020603050405020304" pitchFamily="18" charset="-52"/>
                        </a:rPr>
                        <a:t>86</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11430" marB="0"/>
                </a:tc>
                <a:tc>
                  <a:txBody>
                    <a:bodyPr/>
                    <a:lstStyle/>
                    <a:p>
                      <a:pPr algn="ctr">
                        <a:lnSpc>
                          <a:spcPct val="115000"/>
                        </a:lnSpc>
                        <a:spcAft>
                          <a:spcPts val="0"/>
                        </a:spcAft>
                      </a:pPr>
                      <a:r>
                        <a:rPr lang="ru-RU" sz="1600">
                          <a:effectLst/>
                          <a:latin typeface="Times New Roman Tj" panose="02020603050405020304" pitchFamily="18" charset="-52"/>
                        </a:rPr>
                        <a:t>64.25</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11430" marB="0"/>
                </a:tc>
                <a:extLst>
                  <a:ext uri="{0D108BD9-81ED-4DB2-BD59-A6C34878D82A}">
                    <a16:rowId xmlns:a16="http://schemas.microsoft.com/office/drawing/2014/main" val="2371623989"/>
                  </a:ext>
                </a:extLst>
              </a:tr>
              <a:tr h="346723">
                <a:tc>
                  <a:txBody>
                    <a:bodyPr/>
                    <a:lstStyle/>
                    <a:p>
                      <a:pPr algn="ctr">
                        <a:lnSpc>
                          <a:spcPct val="115000"/>
                        </a:lnSpc>
                        <a:spcAft>
                          <a:spcPts val="0"/>
                        </a:spcAft>
                      </a:pPr>
                      <a:r>
                        <a:rPr lang="ru-RU" sz="1600">
                          <a:effectLst/>
                          <a:latin typeface="Times New Roman Tj" panose="02020603050405020304" pitchFamily="18" charset="-52"/>
                        </a:rPr>
                        <a:t>6.</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11430" marB="0"/>
                </a:tc>
                <a:tc>
                  <a:txBody>
                    <a:bodyPr/>
                    <a:lstStyle/>
                    <a:p>
                      <a:pPr algn="just">
                        <a:lnSpc>
                          <a:spcPct val="115000"/>
                        </a:lnSpc>
                        <a:spcAft>
                          <a:spcPts val="0"/>
                        </a:spcAft>
                      </a:pPr>
                      <a:r>
                        <a:rPr lang="tt-RU" sz="1600">
                          <a:effectLst/>
                          <a:latin typeface="Times New Roman Tj" panose="02020603050405020304" pitchFamily="18" charset="-52"/>
                        </a:rPr>
                        <a:t>Зоология</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11430" marB="0"/>
                </a:tc>
                <a:tc>
                  <a:txBody>
                    <a:bodyPr/>
                    <a:lstStyle/>
                    <a:p>
                      <a:pPr algn="ctr">
                        <a:lnSpc>
                          <a:spcPct val="115000"/>
                        </a:lnSpc>
                        <a:spcAft>
                          <a:spcPts val="0"/>
                        </a:spcAft>
                      </a:pPr>
                      <a:r>
                        <a:rPr lang="ru-RU" sz="1600">
                          <a:effectLst/>
                          <a:latin typeface="Times New Roman Tj" panose="02020603050405020304" pitchFamily="18" charset="-52"/>
                        </a:rPr>
                        <a:t>48</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11430" marB="0"/>
                </a:tc>
                <a:tc>
                  <a:txBody>
                    <a:bodyPr/>
                    <a:lstStyle/>
                    <a:p>
                      <a:pPr algn="ctr">
                        <a:lnSpc>
                          <a:spcPct val="115000"/>
                        </a:lnSpc>
                        <a:spcAft>
                          <a:spcPts val="0"/>
                        </a:spcAft>
                      </a:pPr>
                      <a:r>
                        <a:rPr lang="ru-RU" sz="1600">
                          <a:effectLst/>
                          <a:latin typeface="Times New Roman Tj" panose="02020603050405020304" pitchFamily="18" charset="-52"/>
                        </a:rPr>
                        <a:t>49,7</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11430" marB="0"/>
                </a:tc>
                <a:tc>
                  <a:txBody>
                    <a:bodyPr/>
                    <a:lstStyle/>
                    <a:p>
                      <a:pPr algn="ctr">
                        <a:lnSpc>
                          <a:spcPct val="115000"/>
                        </a:lnSpc>
                        <a:spcAft>
                          <a:spcPts val="0"/>
                        </a:spcAft>
                      </a:pPr>
                      <a:r>
                        <a:rPr lang="ru-RU" sz="1600">
                          <a:effectLst/>
                          <a:latin typeface="Times New Roman Tj" panose="02020603050405020304" pitchFamily="18" charset="-52"/>
                        </a:rPr>
                        <a:t>42</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11430" marB="0"/>
                </a:tc>
                <a:tc>
                  <a:txBody>
                    <a:bodyPr/>
                    <a:lstStyle/>
                    <a:p>
                      <a:pPr algn="ctr">
                        <a:lnSpc>
                          <a:spcPct val="115000"/>
                        </a:lnSpc>
                        <a:spcAft>
                          <a:spcPts val="0"/>
                        </a:spcAft>
                      </a:pPr>
                      <a:r>
                        <a:rPr lang="ru-RU" sz="1600">
                          <a:effectLst/>
                          <a:latin typeface="Times New Roman Tj" panose="02020603050405020304" pitchFamily="18" charset="-52"/>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11430" marB="0"/>
                </a:tc>
                <a:tc>
                  <a:txBody>
                    <a:bodyPr/>
                    <a:lstStyle/>
                    <a:p>
                      <a:pPr algn="ctr">
                        <a:lnSpc>
                          <a:spcPct val="115000"/>
                        </a:lnSpc>
                        <a:spcAft>
                          <a:spcPts val="0"/>
                        </a:spcAft>
                      </a:pPr>
                      <a:r>
                        <a:rPr lang="ru-RU" sz="1600">
                          <a:effectLst/>
                          <a:latin typeface="Times New Roman Tj" panose="02020603050405020304" pitchFamily="18" charset="-52"/>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11430" marB="0"/>
                </a:tc>
                <a:tc>
                  <a:txBody>
                    <a:bodyPr/>
                    <a:lstStyle/>
                    <a:p>
                      <a:pPr algn="ctr">
                        <a:lnSpc>
                          <a:spcPct val="115000"/>
                        </a:lnSpc>
                        <a:spcAft>
                          <a:spcPts val="0"/>
                        </a:spcAft>
                      </a:pPr>
                      <a:r>
                        <a:rPr lang="ru-RU" sz="1600">
                          <a:effectLst/>
                          <a:latin typeface="Times New Roman Tj" panose="02020603050405020304" pitchFamily="18" charset="-52"/>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11430" marB="0"/>
                </a:tc>
                <a:tc>
                  <a:txBody>
                    <a:bodyPr/>
                    <a:lstStyle/>
                    <a:p>
                      <a:pPr algn="ctr">
                        <a:lnSpc>
                          <a:spcPct val="115000"/>
                        </a:lnSpc>
                        <a:spcAft>
                          <a:spcPts val="0"/>
                        </a:spcAft>
                      </a:pPr>
                      <a:r>
                        <a:rPr lang="ru-RU" sz="1600">
                          <a:effectLst/>
                          <a:latin typeface="Times New Roman Tj" panose="02020603050405020304" pitchFamily="18" charset="-52"/>
                        </a:rPr>
                        <a:t>73</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11430" marB="0"/>
                </a:tc>
                <a:tc>
                  <a:txBody>
                    <a:bodyPr/>
                    <a:lstStyle/>
                    <a:p>
                      <a:pPr algn="ctr">
                        <a:lnSpc>
                          <a:spcPct val="115000"/>
                        </a:lnSpc>
                        <a:spcAft>
                          <a:spcPts val="0"/>
                        </a:spcAft>
                      </a:pPr>
                      <a:r>
                        <a:rPr lang="ru-RU" sz="1600">
                          <a:effectLst/>
                          <a:latin typeface="Times New Roman Tj" panose="02020603050405020304" pitchFamily="18" charset="-52"/>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11430" marB="0"/>
                </a:tc>
                <a:tc>
                  <a:txBody>
                    <a:bodyPr/>
                    <a:lstStyle/>
                    <a:p>
                      <a:pPr algn="ctr">
                        <a:lnSpc>
                          <a:spcPct val="115000"/>
                        </a:lnSpc>
                        <a:spcAft>
                          <a:spcPts val="0"/>
                        </a:spcAft>
                      </a:pPr>
                      <a:r>
                        <a:rPr lang="ru-RU" sz="1600">
                          <a:effectLst/>
                          <a:latin typeface="Times New Roman Tj" panose="02020603050405020304" pitchFamily="18" charset="-52"/>
                        </a:rPr>
                        <a:t>73</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11430" marB="0"/>
                </a:tc>
                <a:extLst>
                  <a:ext uri="{0D108BD9-81ED-4DB2-BD59-A6C34878D82A}">
                    <a16:rowId xmlns:a16="http://schemas.microsoft.com/office/drawing/2014/main" val="1299945610"/>
                  </a:ext>
                </a:extLst>
              </a:tr>
              <a:tr h="819231">
                <a:tc>
                  <a:txBody>
                    <a:bodyPr/>
                    <a:lstStyle/>
                    <a:p>
                      <a:pPr algn="ctr">
                        <a:lnSpc>
                          <a:spcPct val="115000"/>
                        </a:lnSpc>
                        <a:spcAft>
                          <a:spcPts val="0"/>
                        </a:spcAft>
                      </a:pPr>
                      <a:r>
                        <a:rPr lang="ru-RU" sz="1600">
                          <a:effectLst/>
                          <a:latin typeface="Times New Roman Tj" panose="02020603050405020304" pitchFamily="18" charset="-52"/>
                        </a:rPr>
                        <a:t>7.</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11430" marB="0"/>
                </a:tc>
                <a:tc>
                  <a:txBody>
                    <a:bodyPr/>
                    <a:lstStyle/>
                    <a:p>
                      <a:pPr algn="just">
                        <a:lnSpc>
                          <a:spcPct val="115000"/>
                        </a:lnSpc>
                        <a:spcAft>
                          <a:spcPts val="0"/>
                        </a:spcAft>
                      </a:pPr>
                      <a:r>
                        <a:rPr lang="tt-RU" sz="1600">
                          <a:effectLst/>
                          <a:latin typeface="Times New Roman Tj" panose="02020603050405020304" pitchFamily="18" charset="-52"/>
                        </a:rPr>
                        <a:t>Физиология одам ва њайвонот ба номи академик Сафаров Ҳ.М.</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11430" marB="0"/>
                </a:tc>
                <a:tc>
                  <a:txBody>
                    <a:bodyPr/>
                    <a:lstStyle/>
                    <a:p>
                      <a:pPr algn="ctr">
                        <a:lnSpc>
                          <a:spcPct val="115000"/>
                        </a:lnSpc>
                        <a:spcAft>
                          <a:spcPts val="0"/>
                        </a:spcAft>
                      </a:pPr>
                      <a:r>
                        <a:rPr lang="en-US" sz="1600">
                          <a:effectLst/>
                        </a:rPr>
                        <a:t>50.5</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11430" marB="0"/>
                </a:tc>
                <a:tc>
                  <a:txBody>
                    <a:bodyPr/>
                    <a:lstStyle/>
                    <a:p>
                      <a:pPr algn="ctr">
                        <a:lnSpc>
                          <a:spcPct val="115000"/>
                        </a:lnSpc>
                        <a:spcAft>
                          <a:spcPts val="0"/>
                        </a:spcAft>
                      </a:pPr>
                      <a:r>
                        <a:rPr lang="en-US" sz="1600">
                          <a:effectLst/>
                        </a:rPr>
                        <a:t>40</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11430" marB="0"/>
                </a:tc>
                <a:tc>
                  <a:txBody>
                    <a:bodyPr/>
                    <a:lstStyle/>
                    <a:p>
                      <a:pPr algn="ctr">
                        <a:lnSpc>
                          <a:spcPct val="115000"/>
                        </a:lnSpc>
                        <a:spcAft>
                          <a:spcPts val="0"/>
                        </a:spcAft>
                      </a:pPr>
                      <a:r>
                        <a:rPr lang="en-US" sz="1600">
                          <a:effectLst/>
                        </a:rPr>
                        <a:t>47.75</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11430" marB="0"/>
                </a:tc>
                <a:tc>
                  <a:txBody>
                    <a:bodyPr/>
                    <a:lstStyle/>
                    <a:p>
                      <a:pPr algn="ctr">
                        <a:lnSpc>
                          <a:spcPct val="115000"/>
                        </a:lnSpc>
                        <a:spcAft>
                          <a:spcPts val="0"/>
                        </a:spcAft>
                      </a:pPr>
                      <a:r>
                        <a:rPr lang="en-US" sz="1600">
                          <a:effectLst/>
                        </a:rPr>
                        <a:t>27</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11430" marB="0"/>
                </a:tc>
                <a:tc>
                  <a:txBody>
                    <a:bodyPr/>
                    <a:lstStyle/>
                    <a:p>
                      <a:pPr algn="ctr">
                        <a:lnSpc>
                          <a:spcPct val="115000"/>
                        </a:lnSpc>
                        <a:spcAft>
                          <a:spcPts val="0"/>
                        </a:spcAft>
                      </a:pPr>
                      <a:r>
                        <a:rPr lang="en-US" sz="1600">
                          <a:effectLst/>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11430" marB="0"/>
                </a:tc>
                <a:tc>
                  <a:txBody>
                    <a:bodyPr/>
                    <a:lstStyle/>
                    <a:p>
                      <a:pPr algn="ctr">
                        <a:lnSpc>
                          <a:spcPct val="115000"/>
                        </a:lnSpc>
                        <a:spcAft>
                          <a:spcPts val="0"/>
                        </a:spcAft>
                      </a:pPr>
                      <a:r>
                        <a:rPr lang="en-US" sz="1600">
                          <a:effectLst/>
                        </a:rPr>
                        <a:t>27</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11430" marB="0"/>
                </a:tc>
                <a:tc>
                  <a:txBody>
                    <a:bodyPr/>
                    <a:lstStyle/>
                    <a:p>
                      <a:pPr algn="ctr">
                        <a:lnSpc>
                          <a:spcPct val="115000"/>
                        </a:lnSpc>
                        <a:spcAft>
                          <a:spcPts val="0"/>
                        </a:spcAft>
                      </a:pPr>
                      <a:r>
                        <a:rPr lang="en-US" sz="1600">
                          <a:effectLst/>
                        </a:rPr>
                        <a:t>62.5</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11430" marB="0"/>
                </a:tc>
                <a:tc>
                  <a:txBody>
                    <a:bodyPr/>
                    <a:lstStyle/>
                    <a:p>
                      <a:pPr algn="ctr">
                        <a:lnSpc>
                          <a:spcPct val="115000"/>
                        </a:lnSpc>
                        <a:spcAft>
                          <a:spcPts val="0"/>
                        </a:spcAft>
                      </a:pPr>
                      <a:r>
                        <a:rPr lang="en-US" sz="1600">
                          <a:effectLst/>
                        </a:rPr>
                        <a:t>62.5</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11430" marB="0"/>
                </a:tc>
                <a:tc>
                  <a:txBody>
                    <a:bodyPr/>
                    <a:lstStyle/>
                    <a:p>
                      <a:pPr algn="ctr">
                        <a:lnSpc>
                          <a:spcPct val="115000"/>
                        </a:lnSpc>
                        <a:spcAft>
                          <a:spcPts val="0"/>
                        </a:spcAft>
                      </a:pPr>
                      <a:r>
                        <a:rPr lang="en-US" sz="1600">
                          <a:effectLst/>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11430" marB="0"/>
                </a:tc>
                <a:extLst>
                  <a:ext uri="{0D108BD9-81ED-4DB2-BD59-A6C34878D82A}">
                    <a16:rowId xmlns:a16="http://schemas.microsoft.com/office/drawing/2014/main" val="3223084706"/>
                  </a:ext>
                </a:extLst>
              </a:tr>
              <a:tr h="543232">
                <a:tc>
                  <a:txBody>
                    <a:bodyPr/>
                    <a:lstStyle/>
                    <a:p>
                      <a:pPr algn="just">
                        <a:lnSpc>
                          <a:spcPct val="115000"/>
                        </a:lnSpc>
                        <a:spcAft>
                          <a:spcPts val="0"/>
                        </a:spcAft>
                      </a:pPr>
                      <a:r>
                        <a:rPr lang="tt-RU" sz="1600">
                          <a:effectLst/>
                          <a:latin typeface="Times New Roman Tj" panose="02020603050405020304" pitchFamily="18" charset="-52"/>
                        </a:rPr>
                        <a:t> </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11430" marB="0"/>
                </a:tc>
                <a:tc>
                  <a:txBody>
                    <a:bodyPr/>
                    <a:lstStyle/>
                    <a:p>
                      <a:pPr algn="just">
                        <a:lnSpc>
                          <a:spcPct val="115000"/>
                        </a:lnSpc>
                        <a:spcAft>
                          <a:spcPts val="0"/>
                        </a:spcAft>
                      </a:pPr>
                      <a:r>
                        <a:rPr lang="tt-RU" sz="1600">
                          <a:effectLst/>
                          <a:latin typeface="Times New Roman Tj" panose="02020603050405020304" pitchFamily="18" charset="-52"/>
                        </a:rPr>
                        <a:t>Факултет</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11430" marB="0"/>
                </a:tc>
                <a:tc>
                  <a:txBody>
                    <a:bodyPr/>
                    <a:lstStyle/>
                    <a:p>
                      <a:pPr algn="ctr">
                        <a:lnSpc>
                          <a:spcPct val="115000"/>
                        </a:lnSpc>
                        <a:spcAft>
                          <a:spcPts val="0"/>
                        </a:spcAft>
                      </a:pPr>
                      <a:r>
                        <a:rPr lang="ru-RU" sz="1600">
                          <a:effectLst/>
                          <a:latin typeface="Times New Roman Tj" panose="02020603050405020304" pitchFamily="18" charset="-52"/>
                        </a:rPr>
                        <a:t>49,87</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11430" marB="0"/>
                </a:tc>
                <a:tc>
                  <a:txBody>
                    <a:bodyPr/>
                    <a:lstStyle/>
                    <a:p>
                      <a:pPr algn="ctr">
                        <a:lnSpc>
                          <a:spcPct val="115000"/>
                        </a:lnSpc>
                        <a:spcAft>
                          <a:spcPts val="0"/>
                        </a:spcAft>
                      </a:pPr>
                      <a:r>
                        <a:rPr lang="ru-RU" sz="1600">
                          <a:effectLst/>
                          <a:latin typeface="Times New Roman Tj" panose="02020603050405020304" pitchFamily="18" charset="-52"/>
                        </a:rPr>
                        <a:t>44,45</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11430" marB="0"/>
                </a:tc>
                <a:tc>
                  <a:txBody>
                    <a:bodyPr/>
                    <a:lstStyle/>
                    <a:p>
                      <a:pPr algn="ctr">
                        <a:lnSpc>
                          <a:spcPct val="115000"/>
                        </a:lnSpc>
                        <a:spcAft>
                          <a:spcPts val="0"/>
                        </a:spcAft>
                      </a:pPr>
                      <a:r>
                        <a:rPr lang="ru-RU" sz="1600">
                          <a:effectLst/>
                          <a:latin typeface="Times New Roman Tj" panose="02020603050405020304" pitchFamily="18" charset="-52"/>
                        </a:rPr>
                        <a:t>46,23</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11430" marB="0"/>
                </a:tc>
                <a:tc>
                  <a:txBody>
                    <a:bodyPr/>
                    <a:lstStyle/>
                    <a:p>
                      <a:pPr algn="ctr">
                        <a:lnSpc>
                          <a:spcPct val="115000"/>
                        </a:lnSpc>
                        <a:spcAft>
                          <a:spcPts val="0"/>
                        </a:spcAft>
                      </a:pPr>
                      <a:r>
                        <a:rPr lang="ru-RU" sz="1600">
                          <a:effectLst/>
                          <a:latin typeface="Times New Roman Tj" panose="02020603050405020304" pitchFamily="18" charset="-52"/>
                        </a:rPr>
                        <a:t>29,12</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11430" marB="0"/>
                </a:tc>
                <a:tc>
                  <a:txBody>
                    <a:bodyPr/>
                    <a:lstStyle/>
                    <a:p>
                      <a:pPr algn="ctr">
                        <a:lnSpc>
                          <a:spcPct val="115000"/>
                        </a:lnSpc>
                        <a:spcAft>
                          <a:spcPts val="0"/>
                        </a:spcAft>
                      </a:pPr>
                      <a:r>
                        <a:rPr lang="ru-RU" sz="1600">
                          <a:effectLst/>
                          <a:latin typeface="Times New Roman Tj" panose="02020603050405020304" pitchFamily="18" charset="-52"/>
                        </a:rPr>
                        <a:t>30</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11430" marB="0"/>
                </a:tc>
                <a:tc>
                  <a:txBody>
                    <a:bodyPr/>
                    <a:lstStyle/>
                    <a:p>
                      <a:pPr algn="ctr">
                        <a:lnSpc>
                          <a:spcPct val="115000"/>
                        </a:lnSpc>
                        <a:spcAft>
                          <a:spcPts val="0"/>
                        </a:spcAft>
                      </a:pPr>
                      <a:r>
                        <a:rPr lang="ru-RU" sz="1600">
                          <a:effectLst/>
                          <a:latin typeface="Times New Roman Tj" panose="02020603050405020304" pitchFamily="18" charset="-52"/>
                        </a:rPr>
                        <a:t>26,87</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11430" marB="0"/>
                </a:tc>
                <a:tc>
                  <a:txBody>
                    <a:bodyPr/>
                    <a:lstStyle/>
                    <a:p>
                      <a:pPr algn="ctr">
                        <a:lnSpc>
                          <a:spcPct val="115000"/>
                        </a:lnSpc>
                        <a:spcAft>
                          <a:spcPts val="0"/>
                        </a:spcAft>
                      </a:pPr>
                      <a:r>
                        <a:rPr lang="ru-RU" sz="1600">
                          <a:effectLst/>
                          <a:latin typeface="Times New Roman Tj" panose="02020603050405020304" pitchFamily="18" charset="-52"/>
                        </a:rPr>
                        <a:t>69,83</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11430" marB="0"/>
                </a:tc>
                <a:tc>
                  <a:txBody>
                    <a:bodyPr/>
                    <a:lstStyle/>
                    <a:p>
                      <a:pPr algn="ctr">
                        <a:lnSpc>
                          <a:spcPct val="115000"/>
                        </a:lnSpc>
                        <a:spcAft>
                          <a:spcPts val="0"/>
                        </a:spcAft>
                      </a:pPr>
                      <a:r>
                        <a:rPr lang="ru-RU" sz="1600">
                          <a:effectLst/>
                          <a:latin typeface="Times New Roman Tj" panose="02020603050405020304" pitchFamily="18" charset="-52"/>
                        </a:rPr>
                        <a:t>83,4</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11430" marB="0"/>
                </a:tc>
                <a:tc>
                  <a:txBody>
                    <a:bodyPr/>
                    <a:lstStyle/>
                    <a:p>
                      <a:pPr algn="ctr">
                        <a:lnSpc>
                          <a:spcPct val="115000"/>
                        </a:lnSpc>
                        <a:spcAft>
                          <a:spcPts val="0"/>
                        </a:spcAft>
                      </a:pPr>
                      <a:r>
                        <a:rPr lang="ru-RU" sz="1600" dirty="0">
                          <a:effectLst/>
                          <a:latin typeface="Times New Roman Tj" panose="02020603050405020304" pitchFamily="18" charset="-52"/>
                        </a:rPr>
                        <a:t>69,06</a:t>
                      </a:r>
                      <a:endParaRPr lang="ru-RU" sz="1600" dirty="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11430" marB="0"/>
                </a:tc>
                <a:extLst>
                  <a:ext uri="{0D108BD9-81ED-4DB2-BD59-A6C34878D82A}">
                    <a16:rowId xmlns:a16="http://schemas.microsoft.com/office/drawing/2014/main" val="1161595143"/>
                  </a:ext>
                </a:extLst>
              </a:tr>
            </a:tbl>
          </a:graphicData>
        </a:graphic>
      </p:graphicFrame>
    </p:spTree>
    <p:extLst>
      <p:ext uri="{BB962C8B-B14F-4D97-AF65-F5344CB8AC3E}">
        <p14:creationId xmlns:p14="http://schemas.microsoft.com/office/powerpoint/2010/main" val="9162852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850DD86-5B3E-40C2-9C92-4CD585B2DD1E}"/>
              </a:ext>
            </a:extLst>
          </p:cNvPr>
          <p:cNvSpPr>
            <a:spLocks noGrp="1"/>
          </p:cNvSpPr>
          <p:nvPr>
            <p:ph type="title"/>
          </p:nvPr>
        </p:nvSpPr>
        <p:spPr>
          <a:xfrm>
            <a:off x="4410634" y="365125"/>
            <a:ext cx="3523131" cy="477557"/>
          </a:xfrm>
        </p:spPr>
        <p:txBody>
          <a:bodyPr>
            <a:normAutofit fontScale="90000"/>
          </a:bodyPr>
          <a:lstStyle/>
          <a:p>
            <a:pPr algn="ctr"/>
            <a:r>
              <a:rPr lang="tg-Cyrl-TJ" sz="3100" b="1" dirty="0">
                <a:latin typeface="Times New Roman Tj" panose="02020603050405020304" pitchFamily="18" charset="-52"/>
              </a:rPr>
              <a:t>ПЕШНИЊОДЊО</a:t>
            </a:r>
            <a:endParaRPr lang="ru-RU" sz="3100" dirty="0">
              <a:latin typeface="Times New Roman Tj" panose="02020603050405020304" pitchFamily="18" charset="-52"/>
            </a:endParaRPr>
          </a:p>
        </p:txBody>
      </p:sp>
      <p:sp>
        <p:nvSpPr>
          <p:cNvPr id="3" name="Объект 2">
            <a:extLst>
              <a:ext uri="{FF2B5EF4-FFF2-40B4-BE49-F238E27FC236}">
                <a16:creationId xmlns:a16="http://schemas.microsoft.com/office/drawing/2014/main" id="{5F9C6427-08E6-4377-AB36-059B34EB3908}"/>
              </a:ext>
            </a:extLst>
          </p:cNvPr>
          <p:cNvSpPr>
            <a:spLocks noGrp="1"/>
          </p:cNvSpPr>
          <p:nvPr>
            <p:ph idx="1"/>
          </p:nvPr>
        </p:nvSpPr>
        <p:spPr>
          <a:xfrm>
            <a:off x="510988" y="950260"/>
            <a:ext cx="11322424" cy="5468470"/>
          </a:xfrm>
        </p:spPr>
        <p:txBody>
          <a:bodyPr>
            <a:normAutofit fontScale="55000" lnSpcReduction="20000"/>
          </a:bodyPr>
          <a:lstStyle/>
          <a:p>
            <a:pPr lvl="0" algn="just"/>
            <a:r>
              <a:rPr lang="tg-Cyrl-TJ" sz="2900" dirty="0">
                <a:latin typeface="Times New Roman Tj" panose="02020603050405020304" pitchFamily="18" charset="-52"/>
              </a:rPr>
              <a:t>Бештар маблаѓ људо намудан барои ба экспедитсияњои илмї рафтани устодон ва донишљўёни кафедра.</a:t>
            </a:r>
            <a:endParaRPr lang="ru-RU" sz="2900" dirty="0">
              <a:latin typeface="Times New Roman Tj" panose="02020603050405020304" pitchFamily="18" charset="-52"/>
            </a:endParaRPr>
          </a:p>
          <a:p>
            <a:pPr lvl="0" algn="just"/>
            <a:r>
              <a:rPr lang="tg-Cyrl-TJ" sz="2900" dirty="0">
                <a:latin typeface="Times New Roman Tj" panose="02020603050405020304" pitchFamily="18" charset="-52"/>
              </a:rPr>
              <a:t>Сафарбар намудани устодони љавони кафедра ба курси такмили ихтисос ба Донишгоњњо ва Институтњои илмї-тањќиќотии њориљи кишвар.</a:t>
            </a:r>
            <a:endParaRPr lang="ru-RU" sz="2900" dirty="0">
              <a:latin typeface="Times New Roman Tj" panose="02020603050405020304" pitchFamily="18" charset="-52"/>
            </a:endParaRPr>
          </a:p>
          <a:p>
            <a:pPr lvl="0" algn="just"/>
            <a:r>
              <a:rPr lang="tg-Cyrl-TJ" sz="2900" dirty="0">
                <a:latin typeface="Times New Roman Tj" panose="02020603050405020304" pitchFamily="18" charset="-52"/>
              </a:rPr>
              <a:t>Маблаѓгузорї барои гузаронидани тањќиќоти сањрої ва экспедитсияњо барои донишљўён ва устодон.</a:t>
            </a:r>
            <a:endParaRPr lang="ru-RU" sz="2900" dirty="0">
              <a:latin typeface="Times New Roman Tj" panose="02020603050405020304" pitchFamily="18" charset="-52"/>
            </a:endParaRPr>
          </a:p>
          <a:p>
            <a:pPr lvl="0" algn="just"/>
            <a:r>
              <a:rPr lang="tg-Cyrl-TJ" sz="2900" dirty="0">
                <a:latin typeface="Times New Roman Tj" panose="02020603050405020304" pitchFamily="18" charset="-52"/>
              </a:rPr>
              <a:t>Дастраси намудани таљњизотњои омўзиши ва  тањлилї барои иљрои корњои илмї-тањќиќотї.</a:t>
            </a:r>
            <a:endParaRPr lang="ru-RU" sz="2900" dirty="0">
              <a:latin typeface="Times New Roman Tj" panose="02020603050405020304" pitchFamily="18" charset="-52"/>
            </a:endParaRPr>
          </a:p>
          <a:p>
            <a:pPr lvl="0" algn="just"/>
            <a:r>
              <a:rPr lang="tg-Cyrl-TJ" sz="2900" dirty="0">
                <a:latin typeface="Times New Roman Tj" panose="02020603050405020304" pitchFamily="18" charset="-52"/>
              </a:rPr>
              <a:t>Њавасманд намудани устодоне, ки дар иљроиши корњои илмї-тањќиќотї фаъолияти баланд зоњир менамоянд.</a:t>
            </a:r>
            <a:endParaRPr lang="ru-RU" sz="2900" dirty="0">
              <a:latin typeface="Times New Roman Tj" panose="02020603050405020304" pitchFamily="18" charset="-52"/>
            </a:endParaRPr>
          </a:p>
          <a:p>
            <a:pPr lvl="0" algn="just"/>
            <a:r>
              <a:rPr lang="tg-Cyrl-TJ" sz="2900" dirty="0">
                <a:latin typeface="Times New Roman Tj" panose="02020603050405020304" pitchFamily="18" charset="-52"/>
              </a:rPr>
              <a:t>Нашри маќолањои илмии устодон дар маљалањои илмии ДМТ ба таври ройгон ба роњ монда шавад.</a:t>
            </a:r>
            <a:endParaRPr lang="ru-RU" sz="2900" dirty="0">
              <a:latin typeface="Times New Roman Tj" panose="02020603050405020304" pitchFamily="18" charset="-52"/>
            </a:endParaRPr>
          </a:p>
          <a:p>
            <a:pPr lvl="0" algn="just"/>
            <a:r>
              <a:rPr lang="tg-Cyrl-TJ" sz="2900" dirty="0">
                <a:latin typeface="Times New Roman Tj" panose="02020603050405020304" pitchFamily="18" charset="-52"/>
              </a:rPr>
              <a:t>Барои бењтару босифаттар ва љоннок намудани фаъолияти илмии кафедра табодули устодон, донишљўён ва њамкорињоро бо муассисањои илмию таълимии дохил ва хориљи кишвар ба роњ мондан зарур аст. </a:t>
            </a:r>
            <a:endParaRPr lang="ru-RU" sz="2900" dirty="0">
              <a:latin typeface="Times New Roman Tj" panose="02020603050405020304" pitchFamily="18" charset="-52"/>
            </a:endParaRPr>
          </a:p>
          <a:p>
            <a:pPr lvl="0" algn="just"/>
            <a:r>
              <a:rPr lang="tg-Cyrl-TJ" sz="2900" dirty="0">
                <a:latin typeface="Times New Roman Tj" panose="02020603050405020304" pitchFamily="18" charset="-52"/>
              </a:rPr>
              <a:t>Барои љавобгў будани маќолањои устодони кафедра дар маљаллањои байналмиллалї муљањњаз намудани озмоишгоњи биохимивї бо реактиву дастгоњњои муосири замонавї зарур мебошад.</a:t>
            </a:r>
            <a:endParaRPr lang="ru-RU" sz="2900" dirty="0">
              <a:latin typeface="Times New Roman Tj" panose="02020603050405020304" pitchFamily="18" charset="-52"/>
            </a:endParaRPr>
          </a:p>
          <a:p>
            <a:pPr lvl="0" algn="just"/>
            <a:r>
              <a:rPr lang="tg-Cyrl-TJ" sz="2900" dirty="0">
                <a:latin typeface="Times New Roman Tj" panose="02020603050405020304" pitchFamily="18" charset="-52"/>
              </a:rPr>
              <a:t>Барои баргузор намудани чорабинињои сатњи байналмилалї таъмини кафедра бо маводњои канселярї, кўмак намудан дар чопи маводњои конференсия, харољоти омаду рафт, хўрок, мењмонхонаи олимони хориљиро ба дўш гирифтани раёсати илми Донишгоњ, зеро бе кўмаки онњо омода ва баргузории чунин чорабинињо хеле мушкил аст.</a:t>
            </a:r>
            <a:endParaRPr lang="ru-RU" sz="2900" dirty="0">
              <a:latin typeface="Times New Roman Tj" panose="02020603050405020304" pitchFamily="18" charset="-52"/>
            </a:endParaRPr>
          </a:p>
          <a:p>
            <a:pPr lvl="0" algn="just"/>
            <a:r>
              <a:rPr lang="tg-Cyrl-TJ" sz="2900" dirty="0">
                <a:latin typeface="Times New Roman Tj" panose="02020603050405020304" pitchFamily="18" charset="-52"/>
              </a:rPr>
              <a:t>Барои устодон ва донишљўёни  марбути  кафедра људо намудани маблаѓ барои сафарњои хизматї вобаста ба љамъоварии маводи илмї дар дохили кишвар (зоология).</a:t>
            </a:r>
            <a:endParaRPr lang="ru-RU" sz="2900" dirty="0">
              <a:latin typeface="Times New Roman Tj" panose="02020603050405020304" pitchFamily="18" charset="-52"/>
            </a:endParaRPr>
          </a:p>
          <a:p>
            <a:pPr lvl="0" algn="just"/>
            <a:r>
              <a:rPr lang="tg-Cyrl-TJ" sz="2900" dirty="0">
                <a:latin typeface="Times New Roman Tj" panose="02020603050405020304" pitchFamily="18" charset="-52"/>
              </a:rPr>
              <a:t>Барои пурзур кардани самти фаъолияти илмї мављуд будани вивария зарур мебошад, чунки  њайвонњое, ки барои гузаронидани корњои илмї – тадќиќотии докторантон, унвонљўён, устодони кафедра дастрас карда мешаванд, бояд дар љои алоњида нигоњ дошта шаванд.</a:t>
            </a:r>
            <a:endParaRPr lang="ru-RU" sz="2900" dirty="0">
              <a:latin typeface="Times New Roman Tj" panose="02020603050405020304" pitchFamily="18" charset="-52"/>
            </a:endParaRPr>
          </a:p>
          <a:p>
            <a:pPr lvl="0" algn="just"/>
            <a:r>
              <a:rPr lang="tg-Cyrl-TJ" sz="2900" dirty="0">
                <a:latin typeface="Times New Roman Tj" panose="02020603050405020304" pitchFamily="18" charset="-52"/>
              </a:rPr>
              <a:t>Барои баланд бардоштани ќобилияти иљроиши корњои илмии донишљўён, доктор phd, магистрон дар лабораторияи кафедра таљњизотњои дархост карда шуда љињозонида шавад. (Стимулятори лабораторӣ, ЭКГ- электрокардиографи хурд ва электроэнсефалограф (комплекс) ЭЭГ, спирометри универсалї, Гемометри Салий, Стреотаксис (барои ҳайвоноти хурд).муляжњои анатомї)</a:t>
            </a:r>
            <a:endParaRPr lang="ru-RU" sz="2900" dirty="0">
              <a:latin typeface="Times New Roman Tj" panose="02020603050405020304" pitchFamily="18" charset="-52"/>
            </a:endParaRPr>
          </a:p>
        </p:txBody>
      </p:sp>
    </p:spTree>
    <p:extLst>
      <p:ext uri="{BB962C8B-B14F-4D97-AF65-F5344CB8AC3E}">
        <p14:creationId xmlns:p14="http://schemas.microsoft.com/office/powerpoint/2010/main" val="12477040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0A0AA4E-28E5-4AF6-BC28-0EDD1D9DD94A}"/>
              </a:ext>
            </a:extLst>
          </p:cNvPr>
          <p:cNvSpPr>
            <a:spLocks noGrp="1"/>
          </p:cNvSpPr>
          <p:nvPr>
            <p:ph type="title"/>
          </p:nvPr>
        </p:nvSpPr>
        <p:spPr>
          <a:xfrm>
            <a:off x="5029200" y="392952"/>
            <a:ext cx="2339788" cy="539377"/>
          </a:xfrm>
        </p:spPr>
        <p:txBody>
          <a:bodyPr>
            <a:normAutofit/>
          </a:bodyPr>
          <a:lstStyle/>
          <a:p>
            <a:pPr algn="ctr"/>
            <a:r>
              <a:rPr lang="tg-Cyrl-TJ" sz="2800" b="1" dirty="0">
                <a:latin typeface="Times New Roman Tj" panose="02020603050405020304" pitchFamily="18" charset="-52"/>
              </a:rPr>
              <a:t>ХУЛОСА</a:t>
            </a:r>
            <a:endParaRPr lang="ru-RU" sz="2800" dirty="0">
              <a:latin typeface="Times New Roman Tj" panose="02020603050405020304" pitchFamily="18" charset="-52"/>
            </a:endParaRPr>
          </a:p>
        </p:txBody>
      </p:sp>
      <p:sp>
        <p:nvSpPr>
          <p:cNvPr id="3" name="Объект 2">
            <a:extLst>
              <a:ext uri="{FF2B5EF4-FFF2-40B4-BE49-F238E27FC236}">
                <a16:creationId xmlns:a16="http://schemas.microsoft.com/office/drawing/2014/main" id="{78D899EA-D0F1-49D8-B198-33C1E5DD0432}"/>
              </a:ext>
            </a:extLst>
          </p:cNvPr>
          <p:cNvSpPr>
            <a:spLocks noGrp="1"/>
          </p:cNvSpPr>
          <p:nvPr>
            <p:ph idx="1"/>
          </p:nvPr>
        </p:nvSpPr>
        <p:spPr>
          <a:xfrm>
            <a:off x="838200" y="1048872"/>
            <a:ext cx="10771094" cy="5271246"/>
          </a:xfrm>
        </p:spPr>
        <p:txBody>
          <a:bodyPr>
            <a:normAutofit lnSpcReduction="10000"/>
          </a:bodyPr>
          <a:lstStyle/>
          <a:p>
            <a:pPr algn="just"/>
            <a:r>
              <a:rPr lang="tg-Cyrl-TJ" dirty="0">
                <a:latin typeface="Times New Roman Tj" panose="02020603050405020304" pitchFamily="18" charset="-52"/>
              </a:rPr>
              <a:t>Умуман, дастовардњои илмии устодону кормандон, аспирантону унвонљўёни факултетро дар соли 2024 метавон ќаноатбахш арзёбї намуд.</a:t>
            </a:r>
            <a:endParaRPr lang="ru-RU" dirty="0">
              <a:latin typeface="Times New Roman Tj" panose="02020603050405020304" pitchFamily="18" charset="-52"/>
            </a:endParaRPr>
          </a:p>
          <a:p>
            <a:pPr algn="just"/>
            <a:r>
              <a:rPr lang="tg-Cyrl-TJ" dirty="0">
                <a:latin typeface="Times New Roman Tj" panose="02020603050405020304" pitchFamily="18" charset="-52"/>
              </a:rPr>
              <a:t>Натиљањои корњои илмии њайати профессорону кормандони илмии факултетро љамъбаст намуда, ќайд кардан лозим аст, ки соли 2024 онњо ба натиљањои назаррас муваффаќ шуданд.  </a:t>
            </a:r>
            <a:endParaRPr lang="ru-RU" dirty="0">
              <a:latin typeface="Times New Roman Tj" panose="02020603050405020304" pitchFamily="18" charset="-52"/>
            </a:endParaRPr>
          </a:p>
          <a:p>
            <a:pPr algn="just"/>
            <a:r>
              <a:rPr lang="tg-Cyrl-TJ" dirty="0">
                <a:latin typeface="Times New Roman Tj" panose="02020603050405020304" pitchFamily="18" charset="-52"/>
              </a:rPr>
              <a:t>Њамин тариќ натиљањои корњои илмии устодони кафедрањои физиологияи  одаму ҳайвонот ба номи академик Сафаров Ҳ.М. 44 - маводњои илмї ва таълимї, кафедраи ботаника ва дендрология - 18, физиологияи растаниҳо  ва биотехнология - 14, кафедраи  биохимия  36 – маводи илмию таълимї,  кафедраи зоология - 16, кафедраи  экология бо  25 – маводи илмию таълимї  дар шаш моҳи соли 2024 љамъбаст гардид.</a:t>
            </a:r>
            <a:endParaRPr lang="ru-RU" dirty="0">
              <a:latin typeface="Times New Roman Tj" panose="02020603050405020304" pitchFamily="18" charset="-52"/>
            </a:endParaRPr>
          </a:p>
          <a:p>
            <a:endParaRPr lang="ru-RU" dirty="0"/>
          </a:p>
        </p:txBody>
      </p:sp>
    </p:spTree>
    <p:extLst>
      <p:ext uri="{BB962C8B-B14F-4D97-AF65-F5344CB8AC3E}">
        <p14:creationId xmlns:p14="http://schemas.microsoft.com/office/powerpoint/2010/main" val="27860010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2E12A07-1FA6-42EE-92E7-576D90522519}"/>
              </a:ext>
            </a:extLst>
          </p:cNvPr>
          <p:cNvSpPr>
            <a:spLocks noGrp="1"/>
          </p:cNvSpPr>
          <p:nvPr>
            <p:ph type="title"/>
          </p:nvPr>
        </p:nvSpPr>
        <p:spPr/>
        <p:txBody>
          <a:bodyPr/>
          <a:lstStyle/>
          <a:p>
            <a:br>
              <a:rPr lang="ru-RU" dirty="0"/>
            </a:br>
            <a:endParaRPr lang="ru-RU" dirty="0"/>
          </a:p>
        </p:txBody>
      </p:sp>
      <p:sp>
        <p:nvSpPr>
          <p:cNvPr id="3" name="Объект 2">
            <a:extLst>
              <a:ext uri="{FF2B5EF4-FFF2-40B4-BE49-F238E27FC236}">
                <a16:creationId xmlns:a16="http://schemas.microsoft.com/office/drawing/2014/main" id="{531E8512-4D87-45F2-B2B9-B262FEEA52FA}"/>
              </a:ext>
            </a:extLst>
          </p:cNvPr>
          <p:cNvSpPr>
            <a:spLocks noGrp="1"/>
          </p:cNvSpPr>
          <p:nvPr>
            <p:ph idx="1"/>
          </p:nvPr>
        </p:nvSpPr>
        <p:spPr>
          <a:xfrm>
            <a:off x="2994212" y="1353671"/>
            <a:ext cx="6463553" cy="4087905"/>
          </a:xfrm>
        </p:spPr>
        <p:txBody>
          <a:bodyPr/>
          <a:lstStyle/>
          <a:p>
            <a:pPr marL="0" indent="0" algn="ctr">
              <a:buNone/>
            </a:pPr>
            <a:endParaRPr lang="ru-RU" sz="3600" dirty="0">
              <a:latin typeface="Times New Roman Tj" panose="02020603050405020304" pitchFamily="18" charset="-52"/>
            </a:endParaRPr>
          </a:p>
          <a:p>
            <a:pPr marL="0" indent="0" algn="ctr">
              <a:buNone/>
            </a:pPr>
            <a:r>
              <a:rPr lang="ru-RU" sz="4800" dirty="0" err="1">
                <a:latin typeface="Times New Roman Tj" panose="02020603050405020304" pitchFamily="18" charset="-52"/>
              </a:rPr>
              <a:t>Ташаккур</a:t>
            </a:r>
            <a:r>
              <a:rPr lang="ru-RU" sz="4800" dirty="0">
                <a:latin typeface="Times New Roman Tj" panose="02020603050405020304" pitchFamily="18" charset="-52"/>
              </a:rPr>
              <a:t> </a:t>
            </a:r>
          </a:p>
          <a:p>
            <a:pPr marL="0" indent="0" algn="ctr">
              <a:buNone/>
            </a:pPr>
            <a:r>
              <a:rPr lang="ru-RU" sz="4800" dirty="0">
                <a:latin typeface="Times New Roman Tj" panose="02020603050405020304" pitchFamily="18" charset="-52"/>
              </a:rPr>
              <a:t>ба </a:t>
            </a:r>
          </a:p>
          <a:p>
            <a:pPr marL="0" indent="0" algn="ctr">
              <a:buNone/>
            </a:pPr>
            <a:r>
              <a:rPr lang="ru-RU" sz="4800" dirty="0" err="1">
                <a:latin typeface="Times New Roman Tj" panose="02020603050405020304" pitchFamily="18" charset="-52"/>
              </a:rPr>
              <a:t>диқататон</a:t>
            </a:r>
            <a:r>
              <a:rPr lang="ru-RU" sz="4800" dirty="0">
                <a:latin typeface="Times New Roman Tj" panose="02020603050405020304" pitchFamily="18" charset="-52"/>
              </a:rPr>
              <a:t>!!!</a:t>
            </a:r>
          </a:p>
          <a:p>
            <a:endParaRPr lang="ru-RU" dirty="0"/>
          </a:p>
        </p:txBody>
      </p:sp>
    </p:spTree>
    <p:extLst>
      <p:ext uri="{BB962C8B-B14F-4D97-AF65-F5344CB8AC3E}">
        <p14:creationId xmlns:p14="http://schemas.microsoft.com/office/powerpoint/2010/main" val="24343316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F8BEBD-BF67-40EC-80FB-9FACF579D575}"/>
              </a:ext>
            </a:extLst>
          </p:cNvPr>
          <p:cNvSpPr>
            <a:spLocks noGrp="1"/>
          </p:cNvSpPr>
          <p:nvPr>
            <p:ph type="title"/>
          </p:nvPr>
        </p:nvSpPr>
        <p:spPr>
          <a:xfrm>
            <a:off x="918883" y="364826"/>
            <a:ext cx="10515600" cy="782357"/>
          </a:xfrm>
        </p:spPr>
        <p:txBody>
          <a:bodyPr>
            <a:normAutofit fontScale="90000"/>
          </a:bodyPr>
          <a:lstStyle/>
          <a:p>
            <a:pPr algn="ctr"/>
            <a:br>
              <a:rPr lang="tg-Cyrl-TJ" sz="3200" b="1" dirty="0">
                <a:latin typeface="Times New Roman Tj" panose="02020603050405020304" pitchFamily="18" charset="-52"/>
              </a:rPr>
            </a:br>
            <a:r>
              <a:rPr lang="tg-Cyrl-TJ" sz="3200" b="1" dirty="0">
                <a:latin typeface="Times New Roman Tj" panose="02020603050405020304" pitchFamily="18" charset="-52"/>
              </a:rPr>
              <a:t>Љадвали 2. Миќдори самт, масоил ва мавзўњои илмї</a:t>
            </a:r>
            <a:endParaRPr lang="ru-RU" sz="3200" dirty="0">
              <a:latin typeface="Times New Roman Tj" panose="02020603050405020304" pitchFamily="18" charset="-52"/>
            </a:endParaRPr>
          </a:p>
        </p:txBody>
      </p:sp>
      <p:graphicFrame>
        <p:nvGraphicFramePr>
          <p:cNvPr id="8" name="Таблица 7">
            <a:extLst>
              <a:ext uri="{FF2B5EF4-FFF2-40B4-BE49-F238E27FC236}">
                <a16:creationId xmlns:a16="http://schemas.microsoft.com/office/drawing/2014/main" id="{ACC518DF-25D4-4AFC-AC44-18258775D2B2}"/>
              </a:ext>
            </a:extLst>
          </p:cNvPr>
          <p:cNvGraphicFramePr>
            <a:graphicFrameLocks noGrp="1"/>
          </p:cNvGraphicFramePr>
          <p:nvPr>
            <p:extLst>
              <p:ext uri="{D42A27DB-BD31-4B8C-83A1-F6EECF244321}">
                <p14:modId xmlns:p14="http://schemas.microsoft.com/office/powerpoint/2010/main" val="277006310"/>
              </p:ext>
            </p:extLst>
          </p:nvPr>
        </p:nvGraphicFramePr>
        <p:xfrm>
          <a:off x="484094" y="1443316"/>
          <a:ext cx="11349318" cy="4428566"/>
        </p:xfrm>
        <a:graphic>
          <a:graphicData uri="http://schemas.openxmlformats.org/drawingml/2006/table">
            <a:tbl>
              <a:tblPr firstRow="1" firstCol="1" lastRow="1" lastCol="1" bandRow="1" bandCol="1">
                <a:tableStyleId>{5C22544A-7EE6-4342-B048-85BDC9FD1C3A}</a:tableStyleId>
              </a:tblPr>
              <a:tblGrid>
                <a:gridCol w="667467">
                  <a:extLst>
                    <a:ext uri="{9D8B030D-6E8A-4147-A177-3AD203B41FA5}">
                      <a16:colId xmlns:a16="http://schemas.microsoft.com/office/drawing/2014/main" val="1721455681"/>
                    </a:ext>
                  </a:extLst>
                </a:gridCol>
                <a:gridCol w="6191114">
                  <a:extLst>
                    <a:ext uri="{9D8B030D-6E8A-4147-A177-3AD203B41FA5}">
                      <a16:colId xmlns:a16="http://schemas.microsoft.com/office/drawing/2014/main" val="253028104"/>
                    </a:ext>
                  </a:extLst>
                </a:gridCol>
                <a:gridCol w="1771721">
                  <a:extLst>
                    <a:ext uri="{9D8B030D-6E8A-4147-A177-3AD203B41FA5}">
                      <a16:colId xmlns:a16="http://schemas.microsoft.com/office/drawing/2014/main" val="1386728081"/>
                    </a:ext>
                  </a:extLst>
                </a:gridCol>
                <a:gridCol w="1335726">
                  <a:extLst>
                    <a:ext uri="{9D8B030D-6E8A-4147-A177-3AD203B41FA5}">
                      <a16:colId xmlns:a16="http://schemas.microsoft.com/office/drawing/2014/main" val="3434049631"/>
                    </a:ext>
                  </a:extLst>
                </a:gridCol>
                <a:gridCol w="1383290">
                  <a:extLst>
                    <a:ext uri="{9D8B030D-6E8A-4147-A177-3AD203B41FA5}">
                      <a16:colId xmlns:a16="http://schemas.microsoft.com/office/drawing/2014/main" val="1632982851"/>
                    </a:ext>
                  </a:extLst>
                </a:gridCol>
              </a:tblGrid>
              <a:tr h="615901">
                <a:tc>
                  <a:txBody>
                    <a:bodyPr/>
                    <a:lstStyle/>
                    <a:p>
                      <a:pPr algn="ctr">
                        <a:lnSpc>
                          <a:spcPct val="115000"/>
                        </a:lnSpc>
                        <a:spcAft>
                          <a:spcPts val="0"/>
                        </a:spcAft>
                      </a:pPr>
                      <a:r>
                        <a:rPr lang="tg-Cyrl-TJ" sz="1800">
                          <a:effectLst/>
                          <a:latin typeface="Times New Roman Tj" panose="02020603050405020304" pitchFamily="18" charset="-52"/>
                        </a:rPr>
                        <a:t>№</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tg-Cyrl-TJ" sz="1800">
                          <a:effectLst/>
                          <a:latin typeface="Times New Roman Tj" panose="02020603050405020304" pitchFamily="18" charset="-52"/>
                        </a:rPr>
                        <a:t>Факултети биология ва кафедрањои он</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tg-Cyrl-TJ" sz="1800">
                          <a:effectLst/>
                          <a:latin typeface="Times New Roman Tj" panose="02020603050405020304" pitchFamily="18" charset="-52"/>
                        </a:rPr>
                        <a:t>Самт </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tg-Cyrl-TJ" sz="1800">
                          <a:effectLst/>
                          <a:latin typeface="Times New Roman Tj" panose="02020603050405020304" pitchFamily="18" charset="-52"/>
                        </a:rPr>
                        <a:t>Масоил </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tg-Cyrl-TJ" sz="1800">
                          <a:effectLst/>
                          <a:latin typeface="Times New Roman Tj" panose="02020603050405020304" pitchFamily="18" charset="-52"/>
                        </a:rPr>
                        <a:t>Мавзўъ </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893590235"/>
                  </a:ext>
                </a:extLst>
              </a:tr>
              <a:tr h="432672">
                <a:tc>
                  <a:txBody>
                    <a:bodyPr/>
                    <a:lstStyle/>
                    <a:p>
                      <a:pPr algn="ctr">
                        <a:lnSpc>
                          <a:spcPct val="115000"/>
                        </a:lnSpc>
                        <a:spcAft>
                          <a:spcPts val="0"/>
                        </a:spcAft>
                      </a:pPr>
                      <a:r>
                        <a:rPr lang="tg-Cyrl-TJ" sz="1800">
                          <a:effectLst/>
                          <a:latin typeface="Times New Roman Tj" panose="02020603050405020304" pitchFamily="18" charset="-52"/>
                        </a:rPr>
                        <a:t>1.</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tt-RU" sz="1800">
                          <a:effectLst/>
                          <a:latin typeface="Times New Roman Tj" panose="02020603050405020304" pitchFamily="18" charset="-52"/>
                        </a:rPr>
                        <a:t>Ботаника ва дендрология</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800">
                          <a:effectLst/>
                          <a:latin typeface="Times New Roman Tj" panose="02020603050405020304" pitchFamily="18" charset="-52"/>
                        </a:rPr>
                        <a:t>1</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800">
                          <a:effectLst/>
                          <a:latin typeface="Times New Roman Tj" panose="02020603050405020304" pitchFamily="18" charset="-52"/>
                        </a:rPr>
                        <a:t>1</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800">
                          <a:effectLst/>
                          <a:latin typeface="Times New Roman Tj" panose="02020603050405020304" pitchFamily="18" charset="-52"/>
                        </a:rPr>
                        <a:t>1</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386584654"/>
                  </a:ext>
                </a:extLst>
              </a:tr>
              <a:tr h="441454">
                <a:tc>
                  <a:txBody>
                    <a:bodyPr/>
                    <a:lstStyle/>
                    <a:p>
                      <a:pPr algn="ctr">
                        <a:lnSpc>
                          <a:spcPct val="115000"/>
                        </a:lnSpc>
                        <a:spcAft>
                          <a:spcPts val="0"/>
                        </a:spcAft>
                      </a:pPr>
                      <a:r>
                        <a:rPr lang="ru-RU" sz="1800">
                          <a:effectLst/>
                          <a:latin typeface="Times New Roman Tj" panose="02020603050405020304" pitchFamily="18" charset="-52"/>
                        </a:rPr>
                        <a:t>2.</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ru-RU" sz="1800">
                          <a:effectLst/>
                          <a:latin typeface="Times New Roman Tj" panose="02020603050405020304" pitchFamily="18" charset="-52"/>
                        </a:rPr>
                        <a:t>Экология</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800">
                          <a:effectLst/>
                          <a:latin typeface="Times New Roman Tj" panose="02020603050405020304" pitchFamily="18" charset="-52"/>
                        </a:rPr>
                        <a:t>-</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800">
                          <a:effectLst/>
                          <a:latin typeface="Times New Roman Tj" panose="02020603050405020304" pitchFamily="18" charset="-52"/>
                        </a:rPr>
                        <a:t>-</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800">
                          <a:effectLst/>
                          <a:latin typeface="Times New Roman Tj" panose="02020603050405020304" pitchFamily="18" charset="-52"/>
                        </a:rPr>
                        <a:t>1</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449391047"/>
                  </a:ext>
                </a:extLst>
              </a:tr>
              <a:tr h="416770">
                <a:tc>
                  <a:txBody>
                    <a:bodyPr/>
                    <a:lstStyle/>
                    <a:p>
                      <a:pPr algn="ctr">
                        <a:lnSpc>
                          <a:spcPct val="115000"/>
                        </a:lnSpc>
                        <a:spcAft>
                          <a:spcPts val="0"/>
                        </a:spcAft>
                      </a:pPr>
                      <a:r>
                        <a:rPr lang="ru-RU" sz="1800">
                          <a:effectLst/>
                          <a:latin typeface="Times New Roman Tj" panose="02020603050405020304" pitchFamily="18" charset="-52"/>
                        </a:rPr>
                        <a:t>3.</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ru-RU" sz="1800">
                          <a:effectLst/>
                          <a:latin typeface="Times New Roman Tj" panose="02020603050405020304" pitchFamily="18" charset="-52"/>
                        </a:rPr>
                        <a:t>Физиологияи растанињо</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rowSpan="2">
                  <a:txBody>
                    <a:bodyPr/>
                    <a:lstStyle/>
                    <a:p>
                      <a:pPr algn="ctr">
                        <a:lnSpc>
                          <a:spcPct val="115000"/>
                        </a:lnSpc>
                        <a:spcAft>
                          <a:spcPts val="0"/>
                        </a:spcAft>
                      </a:pPr>
                      <a:r>
                        <a:rPr lang="ru-RU" sz="1800">
                          <a:effectLst/>
                          <a:latin typeface="Times New Roman Tj" panose="02020603050405020304" pitchFamily="18" charset="-52"/>
                        </a:rPr>
                        <a:t>1</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rowSpan="2">
                  <a:txBody>
                    <a:bodyPr/>
                    <a:lstStyle/>
                    <a:p>
                      <a:pPr algn="ctr">
                        <a:lnSpc>
                          <a:spcPct val="115000"/>
                        </a:lnSpc>
                        <a:spcAft>
                          <a:spcPts val="0"/>
                        </a:spcAft>
                      </a:pPr>
                      <a:r>
                        <a:rPr lang="ru-RU" sz="1800">
                          <a:effectLst/>
                          <a:latin typeface="Times New Roman Tj" panose="02020603050405020304" pitchFamily="18" charset="-52"/>
                        </a:rPr>
                        <a:t>1</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rowSpan="2">
                  <a:txBody>
                    <a:bodyPr/>
                    <a:lstStyle/>
                    <a:p>
                      <a:pPr algn="ctr">
                        <a:lnSpc>
                          <a:spcPct val="115000"/>
                        </a:lnSpc>
                        <a:spcAft>
                          <a:spcPts val="0"/>
                        </a:spcAft>
                      </a:pPr>
                      <a:r>
                        <a:rPr lang="ru-RU" sz="1800">
                          <a:effectLst/>
                          <a:latin typeface="Times New Roman Tj" panose="02020603050405020304" pitchFamily="18" charset="-52"/>
                        </a:rPr>
                        <a:t>1</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492776905"/>
                  </a:ext>
                </a:extLst>
              </a:tr>
              <a:tr h="363152">
                <a:tc>
                  <a:txBody>
                    <a:bodyPr/>
                    <a:lstStyle/>
                    <a:p>
                      <a:pPr algn="ctr">
                        <a:lnSpc>
                          <a:spcPct val="115000"/>
                        </a:lnSpc>
                        <a:spcAft>
                          <a:spcPts val="0"/>
                        </a:spcAft>
                      </a:pPr>
                      <a:r>
                        <a:rPr lang="ru-RU" sz="1800">
                          <a:effectLst/>
                          <a:latin typeface="Times New Roman Tj" panose="02020603050405020304" pitchFamily="18" charset="-52"/>
                        </a:rPr>
                        <a:t>4.</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ru-RU" sz="1800">
                          <a:effectLst/>
                          <a:latin typeface="Times New Roman Tj" panose="02020603050405020304" pitchFamily="18" charset="-52"/>
                        </a:rPr>
                        <a:t>Биотехнология </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vMerge="1">
                  <a:txBody>
                    <a:bodyPr/>
                    <a:lstStyle/>
                    <a:p>
                      <a:endParaRPr lang="ru-RU"/>
                    </a:p>
                  </a:txBody>
                  <a:tcPr/>
                </a:tc>
                <a:tc vMerge="1">
                  <a:txBody>
                    <a:bodyPr/>
                    <a:lstStyle/>
                    <a:p>
                      <a:endParaRPr lang="ru-RU"/>
                    </a:p>
                  </a:txBody>
                  <a:tcPr/>
                </a:tc>
                <a:tc vMerge="1">
                  <a:txBody>
                    <a:bodyPr/>
                    <a:lstStyle/>
                    <a:p>
                      <a:endParaRPr lang="ru-RU"/>
                    </a:p>
                  </a:txBody>
                  <a:tcPr/>
                </a:tc>
                <a:extLst>
                  <a:ext uri="{0D108BD9-81ED-4DB2-BD59-A6C34878D82A}">
                    <a16:rowId xmlns:a16="http://schemas.microsoft.com/office/drawing/2014/main" val="2918840279"/>
                  </a:ext>
                </a:extLst>
              </a:tr>
              <a:tr h="389710">
                <a:tc>
                  <a:txBody>
                    <a:bodyPr/>
                    <a:lstStyle/>
                    <a:p>
                      <a:pPr algn="ctr">
                        <a:lnSpc>
                          <a:spcPct val="115000"/>
                        </a:lnSpc>
                        <a:spcAft>
                          <a:spcPts val="0"/>
                        </a:spcAft>
                      </a:pPr>
                      <a:r>
                        <a:rPr lang="ru-RU" sz="1800">
                          <a:effectLst/>
                          <a:latin typeface="Times New Roman Tj" panose="02020603050405020304" pitchFamily="18" charset="-52"/>
                        </a:rPr>
                        <a:t>5.</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ru-RU" sz="1800">
                          <a:effectLst/>
                          <a:latin typeface="Times New Roman Tj" panose="02020603050405020304" pitchFamily="18" charset="-52"/>
                        </a:rPr>
                        <a:t>Биохимия</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800">
                          <a:effectLst/>
                          <a:latin typeface="Times New Roman Tj" panose="02020603050405020304" pitchFamily="18" charset="-52"/>
                        </a:rPr>
                        <a:t>-</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800">
                          <a:effectLst/>
                          <a:latin typeface="Times New Roman Tj" panose="02020603050405020304" pitchFamily="18" charset="-52"/>
                        </a:rPr>
                        <a:t>1</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800">
                          <a:effectLst/>
                          <a:latin typeface="Times New Roman Tj" panose="02020603050405020304" pitchFamily="18" charset="-52"/>
                        </a:rPr>
                        <a:t>1</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83618966"/>
                  </a:ext>
                </a:extLst>
              </a:tr>
              <a:tr h="398492">
                <a:tc>
                  <a:txBody>
                    <a:bodyPr/>
                    <a:lstStyle/>
                    <a:p>
                      <a:pPr algn="ctr">
                        <a:lnSpc>
                          <a:spcPct val="115000"/>
                        </a:lnSpc>
                        <a:spcAft>
                          <a:spcPts val="0"/>
                        </a:spcAft>
                      </a:pPr>
                      <a:r>
                        <a:rPr lang="ru-RU" sz="1800">
                          <a:effectLst/>
                          <a:latin typeface="Times New Roman Tj" panose="02020603050405020304" pitchFamily="18" charset="-52"/>
                        </a:rPr>
                        <a:t>6.</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ru-RU" sz="1800" dirty="0">
                          <a:effectLst/>
                          <a:latin typeface="Times New Roman Tj" panose="02020603050405020304" pitchFamily="18" charset="-52"/>
                        </a:rPr>
                        <a:t>Зоология</a:t>
                      </a:r>
                      <a:endParaRPr lang="ru-RU" sz="1800" dirty="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800">
                          <a:effectLst/>
                          <a:latin typeface="Times New Roman Tj" panose="02020603050405020304" pitchFamily="18" charset="-52"/>
                        </a:rPr>
                        <a:t>1</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800">
                          <a:effectLst/>
                          <a:latin typeface="Times New Roman Tj" panose="02020603050405020304" pitchFamily="18" charset="-52"/>
                        </a:rPr>
                        <a:t>1</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800">
                          <a:effectLst/>
                          <a:latin typeface="Times New Roman Tj" panose="02020603050405020304" pitchFamily="18" charset="-52"/>
                        </a:rPr>
                        <a:t>1</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967573811"/>
                  </a:ext>
                </a:extLst>
              </a:tr>
              <a:tr h="754514">
                <a:tc>
                  <a:txBody>
                    <a:bodyPr/>
                    <a:lstStyle/>
                    <a:p>
                      <a:pPr algn="ctr">
                        <a:lnSpc>
                          <a:spcPct val="115000"/>
                        </a:lnSpc>
                        <a:spcAft>
                          <a:spcPts val="0"/>
                        </a:spcAft>
                      </a:pPr>
                      <a:r>
                        <a:rPr lang="ru-RU" sz="1800">
                          <a:effectLst/>
                          <a:latin typeface="Times New Roman Tj" panose="02020603050405020304" pitchFamily="18" charset="-52"/>
                        </a:rPr>
                        <a:t>7.</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ru-RU" sz="1800">
                          <a:effectLst/>
                          <a:latin typeface="Times New Roman Tj" panose="02020603050405020304" pitchFamily="18" charset="-52"/>
                        </a:rPr>
                        <a:t>Физиологияи одам ва њайвонот ба номи академик Сафаров Ҳ.М.</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800">
                          <a:effectLst/>
                          <a:latin typeface="Times New Roman Tj" panose="02020603050405020304" pitchFamily="18" charset="-52"/>
                        </a:rPr>
                        <a:t>-</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800">
                          <a:effectLst/>
                          <a:latin typeface="Times New Roman Tj" panose="02020603050405020304" pitchFamily="18" charset="-52"/>
                        </a:rPr>
                        <a:t>1</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800">
                          <a:effectLst/>
                          <a:latin typeface="Times New Roman Tj" panose="02020603050405020304" pitchFamily="18" charset="-52"/>
                        </a:rPr>
                        <a:t>1</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363797131"/>
                  </a:ext>
                </a:extLst>
              </a:tr>
              <a:tr h="615901">
                <a:tc>
                  <a:txBody>
                    <a:bodyPr/>
                    <a:lstStyle/>
                    <a:p>
                      <a:pPr algn="ctr">
                        <a:lnSpc>
                          <a:spcPct val="115000"/>
                        </a:lnSpc>
                        <a:spcAft>
                          <a:spcPts val="0"/>
                        </a:spcAft>
                      </a:pPr>
                      <a:r>
                        <a:rPr lang="ru-RU" sz="1800">
                          <a:effectLst/>
                          <a:latin typeface="Times New Roman Tj" panose="02020603050405020304" pitchFamily="18" charset="-52"/>
                        </a:rPr>
                        <a:t> </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ru-RU" sz="1800">
                          <a:effectLst/>
                          <a:latin typeface="Times New Roman Tj" panose="02020603050405020304" pitchFamily="18" charset="-52"/>
                        </a:rPr>
                        <a:t>Факултет</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800">
                          <a:effectLst/>
                          <a:latin typeface="Times New Roman Tj" panose="02020603050405020304" pitchFamily="18" charset="-52"/>
                        </a:rPr>
                        <a:t>3</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800">
                          <a:effectLst/>
                          <a:latin typeface="Times New Roman Tj" panose="02020603050405020304" pitchFamily="18" charset="-52"/>
                        </a:rPr>
                        <a:t>5</a:t>
                      </a:r>
                      <a:endParaRPr lang="ru-RU" sz="18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800" dirty="0">
                          <a:effectLst/>
                          <a:latin typeface="Times New Roman Tj" panose="02020603050405020304" pitchFamily="18" charset="-52"/>
                        </a:rPr>
                        <a:t>6</a:t>
                      </a:r>
                      <a:endParaRPr lang="ru-RU" sz="1800" dirty="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551279448"/>
                  </a:ext>
                </a:extLst>
              </a:tr>
            </a:tbl>
          </a:graphicData>
        </a:graphic>
      </p:graphicFrame>
    </p:spTree>
    <p:extLst>
      <p:ext uri="{BB962C8B-B14F-4D97-AF65-F5344CB8AC3E}">
        <p14:creationId xmlns:p14="http://schemas.microsoft.com/office/powerpoint/2010/main" val="6194580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0DF0691-F407-48FC-A91B-1F79AA7B519F}"/>
              </a:ext>
            </a:extLst>
          </p:cNvPr>
          <p:cNvSpPr>
            <a:spLocks noGrp="1"/>
          </p:cNvSpPr>
          <p:nvPr>
            <p:ph type="title"/>
          </p:nvPr>
        </p:nvSpPr>
        <p:spPr>
          <a:xfrm>
            <a:off x="838200" y="365125"/>
            <a:ext cx="10515600" cy="773393"/>
          </a:xfrm>
        </p:spPr>
        <p:txBody>
          <a:bodyPr>
            <a:normAutofit fontScale="90000"/>
          </a:bodyPr>
          <a:lstStyle/>
          <a:p>
            <a:pPr algn="ctr"/>
            <a:br>
              <a:rPr lang="ru-RU" sz="2700" b="1" dirty="0">
                <a:latin typeface="Times New Roman Tj" panose="02020603050405020304" pitchFamily="18" charset="-52"/>
              </a:rPr>
            </a:br>
            <a:r>
              <a:rPr lang="ru-RU" sz="2200" b="1" dirty="0" err="1">
                <a:latin typeface="Times New Roman Tj" panose="02020603050405020304" pitchFamily="18" charset="-52"/>
              </a:rPr>
              <a:t>Љадвали</a:t>
            </a:r>
            <a:r>
              <a:rPr lang="ru-RU" sz="2200" b="1" dirty="0">
                <a:latin typeface="Times New Roman Tj" panose="02020603050405020304" pitchFamily="18" charset="-52"/>
              </a:rPr>
              <a:t> 3. </a:t>
            </a:r>
            <a:r>
              <a:rPr lang="ru-RU" sz="2200" b="1" dirty="0" err="1">
                <a:latin typeface="Times New Roman Tj" panose="02020603050405020304" pitchFamily="18" charset="-52"/>
              </a:rPr>
              <a:t>Нашри</a:t>
            </a:r>
            <a:r>
              <a:rPr lang="ru-RU" sz="2200" b="1" dirty="0">
                <a:latin typeface="Times New Roman Tj" panose="02020603050405020304" pitchFamily="18" charset="-52"/>
              </a:rPr>
              <a:t> </a:t>
            </a:r>
            <a:r>
              <a:rPr lang="ru-RU" sz="2200" b="1" dirty="0" err="1">
                <a:latin typeface="Times New Roman Tj" panose="02020603050405020304" pitchFamily="18" charset="-52"/>
              </a:rPr>
              <a:t>маводи</a:t>
            </a:r>
            <a:r>
              <a:rPr lang="ru-RU" sz="2200" b="1" dirty="0">
                <a:latin typeface="Times New Roman Tj" panose="02020603050405020304" pitchFamily="18" charset="-52"/>
              </a:rPr>
              <a:t> </a:t>
            </a:r>
            <a:r>
              <a:rPr lang="ru-RU" sz="2200" b="1" dirty="0" err="1">
                <a:latin typeface="Times New Roman Tj" panose="02020603050405020304" pitchFamily="18" charset="-52"/>
              </a:rPr>
              <a:t>илмї</a:t>
            </a:r>
            <a:r>
              <a:rPr lang="ru-RU" sz="2200" b="1" dirty="0">
                <a:latin typeface="Times New Roman Tj" panose="02020603050405020304" pitchFamily="18" charset="-52"/>
              </a:rPr>
              <a:t> – </a:t>
            </a:r>
            <a:r>
              <a:rPr lang="ru-RU" sz="2200" b="1" dirty="0" err="1">
                <a:latin typeface="Times New Roman Tj" panose="02020603050405020304" pitchFamily="18" charset="-52"/>
              </a:rPr>
              <a:t>методии</a:t>
            </a:r>
            <a:r>
              <a:rPr lang="ru-RU" sz="2200" b="1" dirty="0">
                <a:latin typeface="Times New Roman Tj" panose="02020603050405020304" pitchFamily="18" charset="-52"/>
              </a:rPr>
              <a:t> </a:t>
            </a:r>
            <a:r>
              <a:rPr lang="ru-RU" sz="2200" b="1" dirty="0" err="1">
                <a:latin typeface="Times New Roman Tj" panose="02020603050405020304" pitchFamily="18" charset="-52"/>
              </a:rPr>
              <a:t>њайати</a:t>
            </a:r>
            <a:r>
              <a:rPr lang="ru-RU" sz="2200" b="1" dirty="0">
                <a:latin typeface="Times New Roman Tj" panose="02020603050405020304" pitchFamily="18" charset="-52"/>
              </a:rPr>
              <a:t> </a:t>
            </a:r>
            <a:r>
              <a:rPr lang="ru-RU" sz="2200" b="1" dirty="0" err="1">
                <a:latin typeface="Times New Roman Tj" panose="02020603050405020304" pitchFamily="18" charset="-52"/>
              </a:rPr>
              <a:t>профессорону</a:t>
            </a:r>
            <a:r>
              <a:rPr lang="ru-RU" sz="2200" b="1" dirty="0">
                <a:latin typeface="Times New Roman Tj" panose="02020603050405020304" pitchFamily="18" charset="-52"/>
              </a:rPr>
              <a:t> </a:t>
            </a:r>
            <a:r>
              <a:rPr lang="ru-RU" sz="2200" b="1" dirty="0" err="1">
                <a:latin typeface="Times New Roman Tj" panose="02020603050405020304" pitchFamily="18" charset="-52"/>
              </a:rPr>
              <a:t>устодон</a:t>
            </a:r>
            <a:r>
              <a:rPr lang="ru-RU" sz="2200" b="1" dirty="0">
                <a:latin typeface="Times New Roman Tj" panose="02020603050405020304" pitchFamily="18" charset="-52"/>
              </a:rPr>
              <a:t> </a:t>
            </a:r>
            <a:r>
              <a:rPr lang="ru-RU" sz="2200" b="1" dirty="0" err="1">
                <a:latin typeface="Times New Roman Tj" panose="02020603050405020304" pitchFamily="18" charset="-52"/>
              </a:rPr>
              <a:t>ва</a:t>
            </a:r>
            <a:r>
              <a:rPr lang="ru-RU" sz="2200" b="1" dirty="0">
                <a:latin typeface="Times New Roman Tj" panose="02020603050405020304" pitchFamily="18" charset="-52"/>
              </a:rPr>
              <a:t> </a:t>
            </a:r>
            <a:r>
              <a:rPr lang="ru-RU" sz="2200" b="1" dirty="0" err="1">
                <a:latin typeface="Times New Roman Tj" panose="02020603050405020304" pitchFamily="18" charset="-52"/>
              </a:rPr>
              <a:t>кормандони</a:t>
            </a:r>
            <a:r>
              <a:rPr lang="ru-RU" sz="2200" b="1" dirty="0">
                <a:latin typeface="Times New Roman Tj" panose="02020603050405020304" pitchFamily="18" charset="-52"/>
              </a:rPr>
              <a:t> </a:t>
            </a:r>
            <a:r>
              <a:rPr lang="ru-RU" sz="2200" b="1" dirty="0" err="1">
                <a:latin typeface="Times New Roman Tj" panose="02020603050405020304" pitchFamily="18" charset="-52"/>
              </a:rPr>
              <a:t>илмии</a:t>
            </a:r>
            <a:r>
              <a:rPr lang="ru-RU" sz="2200" b="1" dirty="0">
                <a:latin typeface="Times New Roman Tj" panose="02020603050405020304" pitchFamily="18" charset="-52"/>
              </a:rPr>
              <a:t> </a:t>
            </a:r>
            <a:r>
              <a:rPr lang="ru-RU" sz="2200" b="1" dirty="0" err="1">
                <a:latin typeface="Times New Roman Tj" panose="02020603050405020304" pitchFamily="18" charset="-52"/>
              </a:rPr>
              <a:t>факултети</a:t>
            </a:r>
            <a:r>
              <a:rPr lang="ru-RU" sz="2200" b="1" dirty="0">
                <a:latin typeface="Times New Roman Tj" panose="02020603050405020304" pitchFamily="18" charset="-52"/>
              </a:rPr>
              <a:t> биология  дар соли </a:t>
            </a:r>
            <a:r>
              <a:rPr lang="ru-RU" sz="2200" b="1" dirty="0" err="1">
                <a:latin typeface="Times New Roman Tj" panose="02020603050405020304" pitchFamily="18" charset="-52"/>
              </a:rPr>
              <a:t>таҳсили</a:t>
            </a:r>
            <a:r>
              <a:rPr lang="ru-RU" sz="2200" b="1" dirty="0">
                <a:latin typeface="Times New Roman Tj" panose="02020603050405020304" pitchFamily="18" charset="-52"/>
              </a:rPr>
              <a:t> 2024</a:t>
            </a:r>
            <a:br>
              <a:rPr lang="ru-RU" dirty="0"/>
            </a:br>
            <a:r>
              <a:rPr lang="tg-Cyrl-TJ" sz="2700" b="1" dirty="0"/>
              <a:t> </a:t>
            </a:r>
            <a:br>
              <a:rPr lang="ru-RU" sz="2700" dirty="0"/>
            </a:br>
            <a:endParaRPr lang="ru-RU" sz="2700" dirty="0"/>
          </a:p>
        </p:txBody>
      </p:sp>
      <p:graphicFrame>
        <p:nvGraphicFramePr>
          <p:cNvPr id="4" name="Объект 3">
            <a:extLst>
              <a:ext uri="{FF2B5EF4-FFF2-40B4-BE49-F238E27FC236}">
                <a16:creationId xmlns:a16="http://schemas.microsoft.com/office/drawing/2014/main" id="{85CFEF53-CBD5-4C36-9D78-DD443DEB9D7D}"/>
              </a:ext>
            </a:extLst>
          </p:cNvPr>
          <p:cNvGraphicFramePr>
            <a:graphicFrameLocks noGrp="1"/>
          </p:cNvGraphicFramePr>
          <p:nvPr>
            <p:ph idx="1"/>
            <p:extLst>
              <p:ext uri="{D42A27DB-BD31-4B8C-83A1-F6EECF244321}">
                <p14:modId xmlns:p14="http://schemas.microsoft.com/office/powerpoint/2010/main" val="3652481791"/>
              </p:ext>
            </p:extLst>
          </p:nvPr>
        </p:nvGraphicFramePr>
        <p:xfrm>
          <a:off x="685802" y="1138518"/>
          <a:ext cx="11120717" cy="5264400"/>
        </p:xfrm>
        <a:graphic>
          <a:graphicData uri="http://schemas.openxmlformats.org/drawingml/2006/table">
            <a:tbl>
              <a:tblPr firstRow="1" firstCol="1" lastRow="1" lastCol="1" bandRow="1" bandCol="1">
                <a:tableStyleId>{5C22544A-7EE6-4342-B048-85BDC9FD1C3A}</a:tableStyleId>
              </a:tblPr>
              <a:tblGrid>
                <a:gridCol w="527393">
                  <a:extLst>
                    <a:ext uri="{9D8B030D-6E8A-4147-A177-3AD203B41FA5}">
                      <a16:colId xmlns:a16="http://schemas.microsoft.com/office/drawing/2014/main" val="3005168048"/>
                    </a:ext>
                  </a:extLst>
                </a:gridCol>
                <a:gridCol w="2578876">
                  <a:extLst>
                    <a:ext uri="{9D8B030D-6E8A-4147-A177-3AD203B41FA5}">
                      <a16:colId xmlns:a16="http://schemas.microsoft.com/office/drawing/2014/main" val="3421769046"/>
                    </a:ext>
                  </a:extLst>
                </a:gridCol>
                <a:gridCol w="897235">
                  <a:extLst>
                    <a:ext uri="{9D8B030D-6E8A-4147-A177-3AD203B41FA5}">
                      <a16:colId xmlns:a16="http://schemas.microsoft.com/office/drawing/2014/main" val="317745668"/>
                    </a:ext>
                  </a:extLst>
                </a:gridCol>
                <a:gridCol w="603793">
                  <a:extLst>
                    <a:ext uri="{9D8B030D-6E8A-4147-A177-3AD203B41FA5}">
                      <a16:colId xmlns:a16="http://schemas.microsoft.com/office/drawing/2014/main" val="370798749"/>
                    </a:ext>
                  </a:extLst>
                </a:gridCol>
                <a:gridCol w="503634">
                  <a:extLst>
                    <a:ext uri="{9D8B030D-6E8A-4147-A177-3AD203B41FA5}">
                      <a16:colId xmlns:a16="http://schemas.microsoft.com/office/drawing/2014/main" val="2226152413"/>
                    </a:ext>
                  </a:extLst>
                </a:gridCol>
                <a:gridCol w="503634">
                  <a:extLst>
                    <a:ext uri="{9D8B030D-6E8A-4147-A177-3AD203B41FA5}">
                      <a16:colId xmlns:a16="http://schemas.microsoft.com/office/drawing/2014/main" val="3598279859"/>
                    </a:ext>
                  </a:extLst>
                </a:gridCol>
                <a:gridCol w="502924">
                  <a:extLst>
                    <a:ext uri="{9D8B030D-6E8A-4147-A177-3AD203B41FA5}">
                      <a16:colId xmlns:a16="http://schemas.microsoft.com/office/drawing/2014/main" val="4027248256"/>
                    </a:ext>
                  </a:extLst>
                </a:gridCol>
                <a:gridCol w="503634">
                  <a:extLst>
                    <a:ext uri="{9D8B030D-6E8A-4147-A177-3AD203B41FA5}">
                      <a16:colId xmlns:a16="http://schemas.microsoft.com/office/drawing/2014/main" val="2107108079"/>
                    </a:ext>
                  </a:extLst>
                </a:gridCol>
                <a:gridCol w="503634">
                  <a:extLst>
                    <a:ext uri="{9D8B030D-6E8A-4147-A177-3AD203B41FA5}">
                      <a16:colId xmlns:a16="http://schemas.microsoft.com/office/drawing/2014/main" val="1546312940"/>
                    </a:ext>
                  </a:extLst>
                </a:gridCol>
                <a:gridCol w="670053">
                  <a:extLst>
                    <a:ext uri="{9D8B030D-6E8A-4147-A177-3AD203B41FA5}">
                      <a16:colId xmlns:a16="http://schemas.microsoft.com/office/drawing/2014/main" val="2139154080"/>
                    </a:ext>
                  </a:extLst>
                </a:gridCol>
                <a:gridCol w="475129">
                  <a:extLst>
                    <a:ext uri="{9D8B030D-6E8A-4147-A177-3AD203B41FA5}">
                      <a16:colId xmlns:a16="http://schemas.microsoft.com/office/drawing/2014/main" val="3270297159"/>
                    </a:ext>
                  </a:extLst>
                </a:gridCol>
                <a:gridCol w="564777">
                  <a:extLst>
                    <a:ext uri="{9D8B030D-6E8A-4147-A177-3AD203B41FA5}">
                      <a16:colId xmlns:a16="http://schemas.microsoft.com/office/drawing/2014/main" val="2107921175"/>
                    </a:ext>
                  </a:extLst>
                </a:gridCol>
                <a:gridCol w="475129">
                  <a:extLst>
                    <a:ext uri="{9D8B030D-6E8A-4147-A177-3AD203B41FA5}">
                      <a16:colId xmlns:a16="http://schemas.microsoft.com/office/drawing/2014/main" val="3872367484"/>
                    </a:ext>
                  </a:extLst>
                </a:gridCol>
                <a:gridCol w="466165">
                  <a:extLst>
                    <a:ext uri="{9D8B030D-6E8A-4147-A177-3AD203B41FA5}">
                      <a16:colId xmlns:a16="http://schemas.microsoft.com/office/drawing/2014/main" val="1959737259"/>
                    </a:ext>
                  </a:extLst>
                </a:gridCol>
                <a:gridCol w="618564">
                  <a:extLst>
                    <a:ext uri="{9D8B030D-6E8A-4147-A177-3AD203B41FA5}">
                      <a16:colId xmlns:a16="http://schemas.microsoft.com/office/drawing/2014/main" val="3219045698"/>
                    </a:ext>
                  </a:extLst>
                </a:gridCol>
                <a:gridCol w="726143">
                  <a:extLst>
                    <a:ext uri="{9D8B030D-6E8A-4147-A177-3AD203B41FA5}">
                      <a16:colId xmlns:a16="http://schemas.microsoft.com/office/drawing/2014/main" val="3633913712"/>
                    </a:ext>
                  </a:extLst>
                </a:gridCol>
              </a:tblGrid>
              <a:tr h="656542">
                <a:tc rowSpan="3">
                  <a:txBody>
                    <a:bodyPr/>
                    <a:lstStyle/>
                    <a:p>
                      <a:pPr algn="just">
                        <a:lnSpc>
                          <a:spcPct val="115000"/>
                        </a:lnSpc>
                        <a:spcAft>
                          <a:spcPts val="0"/>
                        </a:spcAft>
                      </a:pPr>
                      <a:r>
                        <a:rPr lang="ru-RU" sz="1400" dirty="0">
                          <a:effectLst/>
                          <a:latin typeface="Times New Roman Tj" panose="02020603050405020304" pitchFamily="18" charset="-52"/>
                        </a:rPr>
                        <a:t>№</a:t>
                      </a:r>
                      <a:endParaRPr lang="ru-RU" sz="1400" dirty="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rowSpan="3">
                  <a:txBody>
                    <a:bodyPr/>
                    <a:lstStyle/>
                    <a:p>
                      <a:pPr algn="just">
                        <a:lnSpc>
                          <a:spcPct val="115000"/>
                        </a:lnSpc>
                        <a:spcAft>
                          <a:spcPts val="0"/>
                        </a:spcAft>
                      </a:pPr>
                      <a:r>
                        <a:rPr lang="ru-RU" sz="1400" dirty="0">
                          <a:effectLst/>
                          <a:latin typeface="Times New Roman Tj" panose="02020603050405020304" pitchFamily="18" charset="-52"/>
                        </a:rPr>
                        <a:t> </a:t>
                      </a:r>
                      <a:r>
                        <a:rPr lang="ru-RU" sz="1400" dirty="0" err="1">
                          <a:effectLst/>
                          <a:latin typeface="Times New Roman Tj" panose="02020603050405020304" pitchFamily="18" charset="-52"/>
                        </a:rPr>
                        <a:t>Кафедраҳои</a:t>
                      </a:r>
                      <a:r>
                        <a:rPr lang="ru-RU" sz="1400" dirty="0">
                          <a:effectLst/>
                          <a:latin typeface="Times New Roman Tj" panose="02020603050405020304" pitchFamily="18" charset="-52"/>
                        </a:rPr>
                        <a:t> </a:t>
                      </a:r>
                      <a:r>
                        <a:rPr lang="ru-RU" sz="1400" dirty="0" err="1">
                          <a:effectLst/>
                          <a:latin typeface="Times New Roman Tj" panose="02020603050405020304" pitchFamily="18" charset="-52"/>
                        </a:rPr>
                        <a:t>факултет</a:t>
                      </a:r>
                      <a:endParaRPr lang="ru-RU" sz="1400" dirty="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gridSpan="2">
                  <a:txBody>
                    <a:bodyPr/>
                    <a:lstStyle/>
                    <a:p>
                      <a:pPr algn="just">
                        <a:lnSpc>
                          <a:spcPct val="115000"/>
                        </a:lnSpc>
                        <a:spcAft>
                          <a:spcPts val="0"/>
                        </a:spcAft>
                      </a:pPr>
                      <a:r>
                        <a:rPr lang="ru-RU" sz="1400">
                          <a:effectLst/>
                          <a:latin typeface="Times New Roman Tj" panose="02020603050405020304" pitchFamily="18" charset="-52"/>
                        </a:rPr>
                        <a:t>Монографияњо</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hMerge="1">
                  <a:txBody>
                    <a:bodyPr/>
                    <a:lstStyle/>
                    <a:p>
                      <a:endParaRPr lang="ru-RU"/>
                    </a:p>
                  </a:txBody>
                  <a:tcPr/>
                </a:tc>
                <a:tc rowSpan="3">
                  <a:txBody>
                    <a:bodyPr/>
                    <a:lstStyle/>
                    <a:p>
                      <a:pPr algn="ctr">
                        <a:lnSpc>
                          <a:spcPct val="115000"/>
                        </a:lnSpc>
                        <a:spcAft>
                          <a:spcPts val="0"/>
                        </a:spcAft>
                      </a:pPr>
                      <a:r>
                        <a:rPr lang="ru-RU" sz="1400">
                          <a:effectLst/>
                          <a:latin typeface="Times New Roman Tj" panose="02020603050405020304" pitchFamily="18" charset="-52"/>
                        </a:rPr>
                        <a:t>Китоби дарсї</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vert="vert270"/>
                </a:tc>
                <a:tc rowSpan="3">
                  <a:txBody>
                    <a:bodyPr/>
                    <a:lstStyle/>
                    <a:p>
                      <a:pPr algn="ctr">
                        <a:lnSpc>
                          <a:spcPct val="115000"/>
                        </a:lnSpc>
                        <a:spcAft>
                          <a:spcPts val="0"/>
                        </a:spcAft>
                      </a:pPr>
                      <a:r>
                        <a:rPr lang="ru-RU" sz="1400">
                          <a:effectLst/>
                          <a:latin typeface="Times New Roman Tj" panose="02020603050405020304" pitchFamily="18" charset="-52"/>
                        </a:rPr>
                        <a:t>Воситаитаълимї</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vert="vert270"/>
                </a:tc>
                <a:tc rowSpan="3">
                  <a:txBody>
                    <a:bodyPr/>
                    <a:lstStyle/>
                    <a:p>
                      <a:pPr algn="ctr">
                        <a:lnSpc>
                          <a:spcPct val="115000"/>
                        </a:lnSpc>
                        <a:spcAft>
                          <a:spcPts val="0"/>
                        </a:spcAft>
                      </a:pPr>
                      <a:r>
                        <a:rPr lang="ru-RU" sz="1400">
                          <a:effectLst/>
                          <a:latin typeface="Times New Roman Tj" panose="02020603050405020304" pitchFamily="18" charset="-52"/>
                        </a:rPr>
                        <a:t>Дастури методї</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vert="vert270"/>
                </a:tc>
                <a:tc rowSpan="2" gridSpan="5">
                  <a:txBody>
                    <a:bodyPr/>
                    <a:lstStyle/>
                    <a:p>
                      <a:pPr algn="ctr">
                        <a:lnSpc>
                          <a:spcPct val="115000"/>
                        </a:lnSpc>
                        <a:spcAft>
                          <a:spcPts val="0"/>
                        </a:spcAft>
                      </a:pPr>
                      <a:r>
                        <a:rPr lang="ru-RU" sz="1400">
                          <a:effectLst/>
                          <a:latin typeface="Times New Roman Tj" panose="02020603050405020304" pitchFamily="18" charset="-52"/>
                        </a:rPr>
                        <a:t>Маќолаи илмї</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rowSpan="2" hMerge="1">
                  <a:txBody>
                    <a:bodyPr/>
                    <a:lstStyle/>
                    <a:p>
                      <a:endParaRPr lang="ru-RU"/>
                    </a:p>
                  </a:txBody>
                  <a:tcPr/>
                </a:tc>
                <a:tc rowSpan="2" hMerge="1">
                  <a:txBody>
                    <a:bodyPr/>
                    <a:lstStyle/>
                    <a:p>
                      <a:endParaRPr lang="ru-RU"/>
                    </a:p>
                  </a:txBody>
                  <a:tcPr/>
                </a:tc>
                <a:tc rowSpan="2" hMerge="1">
                  <a:txBody>
                    <a:bodyPr/>
                    <a:lstStyle/>
                    <a:p>
                      <a:endParaRPr lang="ru-RU"/>
                    </a:p>
                  </a:txBody>
                  <a:tcPr/>
                </a:tc>
                <a:tc rowSpan="2" hMerge="1">
                  <a:txBody>
                    <a:bodyPr/>
                    <a:lstStyle/>
                    <a:p>
                      <a:endParaRPr lang="ru-RU"/>
                    </a:p>
                  </a:txBody>
                  <a:tcPr/>
                </a:tc>
                <a:tc rowSpan="2" gridSpan="2">
                  <a:txBody>
                    <a:bodyPr/>
                    <a:lstStyle/>
                    <a:p>
                      <a:pPr algn="ctr">
                        <a:lnSpc>
                          <a:spcPct val="115000"/>
                        </a:lnSpc>
                        <a:spcAft>
                          <a:spcPts val="0"/>
                        </a:spcAft>
                      </a:pPr>
                      <a:r>
                        <a:rPr lang="ru-RU" sz="1400">
                          <a:effectLst/>
                          <a:latin typeface="Times New Roman Tj" panose="02020603050405020304" pitchFamily="18" charset="-52"/>
                        </a:rPr>
                        <a:t>Фишурда</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rowSpan="2" hMerge="1">
                  <a:txBody>
                    <a:bodyPr/>
                    <a:lstStyle/>
                    <a:p>
                      <a:endParaRPr lang="ru-RU"/>
                    </a:p>
                  </a:txBody>
                  <a:tcPr/>
                </a:tc>
                <a:tc rowSpan="2" gridSpan="2">
                  <a:txBody>
                    <a:bodyPr/>
                    <a:lstStyle/>
                    <a:p>
                      <a:pPr algn="ctr">
                        <a:lnSpc>
                          <a:spcPct val="115000"/>
                        </a:lnSpc>
                        <a:spcAft>
                          <a:spcPts val="0"/>
                        </a:spcAft>
                      </a:pPr>
                      <a:r>
                        <a:rPr lang="ru-RU" sz="1400">
                          <a:effectLst/>
                          <a:latin typeface="Times New Roman Tj" panose="02020603050405020304" pitchFamily="18" charset="-52"/>
                        </a:rPr>
                        <a:t>Њамагї</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rowSpan="2" hMerge="1">
                  <a:txBody>
                    <a:bodyPr/>
                    <a:lstStyle/>
                    <a:p>
                      <a:endParaRPr lang="ru-RU"/>
                    </a:p>
                  </a:txBody>
                  <a:tcPr/>
                </a:tc>
                <a:extLst>
                  <a:ext uri="{0D108BD9-81ED-4DB2-BD59-A6C34878D82A}">
                    <a16:rowId xmlns:a16="http://schemas.microsoft.com/office/drawing/2014/main" val="1047326489"/>
                  </a:ext>
                </a:extLst>
              </a:tr>
              <a:tr h="31566">
                <a:tc vMerge="1">
                  <a:txBody>
                    <a:bodyPr/>
                    <a:lstStyle/>
                    <a:p>
                      <a:endParaRPr lang="ru-RU"/>
                    </a:p>
                  </a:txBody>
                  <a:tcPr/>
                </a:tc>
                <a:tc vMerge="1">
                  <a:txBody>
                    <a:bodyPr/>
                    <a:lstStyle/>
                    <a:p>
                      <a:endParaRPr lang="ru-RU"/>
                    </a:p>
                  </a:txBody>
                  <a:tcPr/>
                </a:tc>
                <a:tc rowSpan="2">
                  <a:txBody>
                    <a:bodyPr/>
                    <a:lstStyle/>
                    <a:p>
                      <a:pPr algn="ctr">
                        <a:lnSpc>
                          <a:spcPct val="115000"/>
                        </a:lnSpc>
                        <a:spcAft>
                          <a:spcPts val="0"/>
                        </a:spcAft>
                      </a:pPr>
                      <a:r>
                        <a:rPr lang="ru-RU" sz="1400">
                          <a:effectLst/>
                          <a:latin typeface="Times New Roman Tj" panose="02020603050405020304" pitchFamily="18" charset="-52"/>
                        </a:rPr>
                        <a:t>Дар хориља</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vert="vert270"/>
                </a:tc>
                <a:tc rowSpan="2">
                  <a:txBody>
                    <a:bodyPr/>
                    <a:lstStyle/>
                    <a:p>
                      <a:pPr algn="ctr">
                        <a:lnSpc>
                          <a:spcPct val="115000"/>
                        </a:lnSpc>
                        <a:spcAft>
                          <a:spcPts val="0"/>
                        </a:spcAft>
                      </a:pPr>
                      <a:r>
                        <a:rPr lang="ru-RU" sz="1400">
                          <a:effectLst/>
                          <a:latin typeface="Times New Roman Tj" panose="02020603050405020304" pitchFamily="18" charset="-52"/>
                        </a:rPr>
                        <a:t>Умумї</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vert="vert270"/>
                </a:tc>
                <a:tc vMerge="1">
                  <a:txBody>
                    <a:bodyPr/>
                    <a:lstStyle/>
                    <a:p>
                      <a:endParaRPr lang="ru-RU"/>
                    </a:p>
                  </a:txBody>
                  <a:tcPr/>
                </a:tc>
                <a:tc vMerge="1">
                  <a:txBody>
                    <a:bodyPr/>
                    <a:lstStyle/>
                    <a:p>
                      <a:endParaRPr lang="ru-RU"/>
                    </a:p>
                  </a:txBody>
                  <a:tcPr/>
                </a:tc>
                <a:tc vMerge="1">
                  <a:txBody>
                    <a:bodyPr/>
                    <a:lstStyle/>
                    <a:p>
                      <a:endParaRPr lang="ru-RU"/>
                    </a:p>
                  </a:txBody>
                  <a:tcPr/>
                </a:tc>
                <a:tc gridSpan="5" vMerge="1">
                  <a:txBody>
                    <a:bodyPr/>
                    <a:lstStyle/>
                    <a:p>
                      <a:endParaRPr lang="ru-RU"/>
                    </a:p>
                  </a:txBody>
                  <a:tcPr/>
                </a:tc>
                <a:tc hMerge="1" vMerge="1">
                  <a:txBody>
                    <a:bodyPr/>
                    <a:lstStyle/>
                    <a:p>
                      <a:endParaRPr lang="ru-RU"/>
                    </a:p>
                  </a:txBody>
                  <a:tcPr/>
                </a:tc>
                <a:tc hMerge="1" vMerge="1">
                  <a:txBody>
                    <a:bodyPr/>
                    <a:lstStyle/>
                    <a:p>
                      <a:endParaRPr lang="ru-RU"/>
                    </a:p>
                  </a:txBody>
                  <a:tcPr/>
                </a:tc>
                <a:tc hMerge="1" vMerge="1">
                  <a:txBody>
                    <a:bodyPr/>
                    <a:lstStyle/>
                    <a:p>
                      <a:endParaRPr lang="ru-RU"/>
                    </a:p>
                  </a:txBody>
                  <a:tcPr/>
                </a:tc>
                <a:tc hMerge="1" vMerge="1">
                  <a:txBody>
                    <a:bodyPr/>
                    <a:lstStyle/>
                    <a:p>
                      <a:endParaRPr lang="ru-RU"/>
                    </a:p>
                  </a:txBody>
                  <a:tcPr/>
                </a:tc>
                <a:tc gridSpan="2" vMerge="1">
                  <a:txBody>
                    <a:bodyPr/>
                    <a:lstStyle/>
                    <a:p>
                      <a:endParaRPr lang="ru-RU"/>
                    </a:p>
                  </a:txBody>
                  <a:tcPr/>
                </a:tc>
                <a:tc hMerge="1" vMerge="1">
                  <a:txBody>
                    <a:bodyPr/>
                    <a:lstStyle/>
                    <a:p>
                      <a:endParaRPr lang="ru-RU"/>
                    </a:p>
                  </a:txBody>
                  <a:tcPr/>
                </a:tc>
                <a:tc gridSpan="2" vMerge="1">
                  <a:txBody>
                    <a:bodyPr/>
                    <a:lstStyle/>
                    <a:p>
                      <a:endParaRPr lang="ru-RU"/>
                    </a:p>
                  </a:txBody>
                  <a:tcPr/>
                </a:tc>
                <a:tc hMerge="1" vMerge="1">
                  <a:txBody>
                    <a:bodyPr/>
                    <a:lstStyle/>
                    <a:p>
                      <a:endParaRPr lang="ru-RU"/>
                    </a:p>
                  </a:txBody>
                  <a:tcPr/>
                </a:tc>
                <a:extLst>
                  <a:ext uri="{0D108BD9-81ED-4DB2-BD59-A6C34878D82A}">
                    <a16:rowId xmlns:a16="http://schemas.microsoft.com/office/drawing/2014/main" val="884411711"/>
                  </a:ext>
                </a:extLst>
              </a:tr>
              <a:tr h="1051189">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en-US" sz="1400">
                          <a:effectLst/>
                        </a:rPr>
                        <a:t>Scopus </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vert="vert270"/>
                </a:tc>
                <a:tc>
                  <a:txBody>
                    <a:bodyPr/>
                    <a:lstStyle/>
                    <a:p>
                      <a:pPr algn="ctr">
                        <a:lnSpc>
                          <a:spcPct val="115000"/>
                        </a:lnSpc>
                        <a:spcAft>
                          <a:spcPts val="0"/>
                        </a:spcAft>
                      </a:pPr>
                      <a:r>
                        <a:rPr lang="en-US" sz="1400">
                          <a:effectLst/>
                        </a:rPr>
                        <a:t>Web of Science</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vert="vert270"/>
                </a:tc>
                <a:tc>
                  <a:txBody>
                    <a:bodyPr/>
                    <a:lstStyle/>
                    <a:p>
                      <a:pPr algn="ctr">
                        <a:lnSpc>
                          <a:spcPct val="115000"/>
                        </a:lnSpc>
                        <a:spcAft>
                          <a:spcPts val="0"/>
                        </a:spcAft>
                      </a:pPr>
                      <a:r>
                        <a:rPr lang="ru-RU" sz="1400">
                          <a:effectLst/>
                          <a:latin typeface="Times New Roman Tj" panose="02020603050405020304" pitchFamily="18" charset="-52"/>
                        </a:rPr>
                        <a:t>КОА хориља</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vert="vert270"/>
                </a:tc>
                <a:tc>
                  <a:txBody>
                    <a:bodyPr/>
                    <a:lstStyle/>
                    <a:p>
                      <a:pPr algn="ctr">
                        <a:lnSpc>
                          <a:spcPct val="115000"/>
                        </a:lnSpc>
                        <a:spcAft>
                          <a:spcPts val="0"/>
                        </a:spcAft>
                      </a:pPr>
                      <a:r>
                        <a:rPr lang="ru-RU" sz="1400">
                          <a:effectLst/>
                          <a:latin typeface="Times New Roman Tj" panose="02020603050405020304" pitchFamily="18" charset="-52"/>
                        </a:rPr>
                        <a:t>КОА ҶТ</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vert="vert270"/>
                </a:tc>
                <a:tc>
                  <a:txBody>
                    <a:bodyPr/>
                    <a:lstStyle/>
                    <a:p>
                      <a:pPr algn="ctr">
                        <a:lnSpc>
                          <a:spcPct val="115000"/>
                        </a:lnSpc>
                        <a:spcAft>
                          <a:spcPts val="0"/>
                        </a:spcAft>
                      </a:pPr>
                      <a:r>
                        <a:rPr lang="ru-RU" sz="1400">
                          <a:effectLst/>
                          <a:latin typeface="Times New Roman Tj" panose="02020603050405020304" pitchFamily="18" charset="-52"/>
                        </a:rPr>
                        <a:t>Умумӣ</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vert="vert270"/>
                </a:tc>
                <a:tc>
                  <a:txBody>
                    <a:bodyPr/>
                    <a:lstStyle/>
                    <a:p>
                      <a:pPr algn="ctr">
                        <a:lnSpc>
                          <a:spcPct val="115000"/>
                        </a:lnSpc>
                        <a:spcAft>
                          <a:spcPts val="0"/>
                        </a:spcAft>
                      </a:pPr>
                      <a:r>
                        <a:rPr lang="ru-RU" sz="1400">
                          <a:effectLst/>
                          <a:latin typeface="Times New Roman Tj" panose="02020603050405020304" pitchFamily="18" charset="-52"/>
                        </a:rPr>
                        <a:t>Дар хориља</a:t>
                      </a:r>
                    </a:p>
                    <a:p>
                      <a:pPr algn="ctr">
                        <a:lnSpc>
                          <a:spcPct val="115000"/>
                        </a:lnSpc>
                        <a:spcAft>
                          <a:spcPts val="0"/>
                        </a:spcAft>
                      </a:pPr>
                      <a:r>
                        <a:rPr lang="ru-RU" sz="1400">
                          <a:effectLst/>
                          <a:latin typeface="Times New Roman Tj" panose="02020603050405020304" pitchFamily="18" charset="-52"/>
                        </a:rPr>
                        <a:t> </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vert="vert270"/>
                </a:tc>
                <a:tc>
                  <a:txBody>
                    <a:bodyPr/>
                    <a:lstStyle/>
                    <a:p>
                      <a:pPr algn="ctr">
                        <a:lnSpc>
                          <a:spcPct val="115000"/>
                        </a:lnSpc>
                        <a:spcAft>
                          <a:spcPts val="0"/>
                        </a:spcAft>
                      </a:pPr>
                      <a:r>
                        <a:rPr lang="ru-RU" sz="1400">
                          <a:effectLst/>
                          <a:latin typeface="Times New Roman Tj" panose="02020603050405020304" pitchFamily="18" charset="-52"/>
                        </a:rPr>
                        <a:t>Умумї</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vert="vert270"/>
                </a:tc>
                <a:tc>
                  <a:txBody>
                    <a:bodyPr/>
                    <a:lstStyle/>
                    <a:p>
                      <a:pPr algn="ctr">
                        <a:lnSpc>
                          <a:spcPct val="115000"/>
                        </a:lnSpc>
                        <a:spcAft>
                          <a:spcPts val="0"/>
                        </a:spcAft>
                      </a:pPr>
                      <a:r>
                        <a:rPr lang="ru-RU" sz="1400">
                          <a:effectLst/>
                          <a:latin typeface="Times New Roman Tj" panose="02020603050405020304" pitchFamily="18" charset="-52"/>
                        </a:rPr>
                        <a:t>Дар хориља </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vert="vert270"/>
                </a:tc>
                <a:tc>
                  <a:txBody>
                    <a:bodyPr/>
                    <a:lstStyle/>
                    <a:p>
                      <a:pPr algn="ctr">
                        <a:lnSpc>
                          <a:spcPct val="115000"/>
                        </a:lnSpc>
                        <a:spcAft>
                          <a:spcPts val="0"/>
                        </a:spcAft>
                      </a:pPr>
                      <a:r>
                        <a:rPr lang="ru-RU" sz="1400">
                          <a:effectLst/>
                          <a:latin typeface="Times New Roman Tj" panose="02020603050405020304" pitchFamily="18" charset="-52"/>
                        </a:rPr>
                        <a:t>  </a:t>
                      </a:r>
                    </a:p>
                    <a:p>
                      <a:pPr algn="ctr">
                        <a:lnSpc>
                          <a:spcPct val="115000"/>
                        </a:lnSpc>
                        <a:spcAft>
                          <a:spcPts val="0"/>
                        </a:spcAft>
                      </a:pPr>
                      <a:r>
                        <a:rPr lang="ru-RU" sz="1400">
                          <a:effectLst/>
                          <a:latin typeface="Times New Roman Tj" panose="02020603050405020304" pitchFamily="18" charset="-52"/>
                        </a:rPr>
                        <a:t>Умумї</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vert="vert270"/>
                </a:tc>
                <a:extLst>
                  <a:ext uri="{0D108BD9-81ED-4DB2-BD59-A6C34878D82A}">
                    <a16:rowId xmlns:a16="http://schemas.microsoft.com/office/drawing/2014/main" val="3433561744"/>
                  </a:ext>
                </a:extLst>
              </a:tr>
              <a:tr h="400716">
                <a:tc>
                  <a:txBody>
                    <a:bodyPr/>
                    <a:lstStyle/>
                    <a:p>
                      <a:pPr algn="just">
                        <a:lnSpc>
                          <a:spcPct val="115000"/>
                        </a:lnSpc>
                        <a:spcAft>
                          <a:spcPts val="0"/>
                        </a:spcAft>
                      </a:pPr>
                      <a:r>
                        <a:rPr lang="ru-RU" sz="1400">
                          <a:effectLst/>
                          <a:latin typeface="Times New Roman Tj" panose="02020603050405020304" pitchFamily="18" charset="-52"/>
                        </a:rPr>
                        <a:t>1.</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tt-RU" sz="1400">
                          <a:effectLst/>
                          <a:latin typeface="Times New Roman Tj" panose="02020603050405020304" pitchFamily="18" charset="-52"/>
                        </a:rPr>
                        <a:t>Ботаника ва дендрология</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400">
                          <a:effectLst/>
                        </a:rPr>
                        <a:t>-</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400">
                          <a:effectLst/>
                        </a:rPr>
                        <a:t>-</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400">
                          <a:effectLst/>
                        </a:rPr>
                        <a:t>-</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400">
                          <a:effectLst/>
                        </a:rPr>
                        <a:t>-</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400">
                          <a:effectLst/>
                        </a:rPr>
                        <a:t>4</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400">
                          <a:effectLst/>
                          <a:latin typeface="Times New Roman Tj" panose="02020603050405020304" pitchFamily="18" charset="-52"/>
                        </a:rPr>
                        <a:t>1</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400">
                          <a:effectLst/>
                        </a:rPr>
                        <a:t>-</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tt-RU" sz="1400">
                          <a:effectLst/>
                          <a:latin typeface="Times New Roman Tj" panose="02020603050405020304" pitchFamily="18" charset="-52"/>
                        </a:rPr>
                        <a:t>-</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tt-RU" sz="1400">
                          <a:effectLst/>
                          <a:latin typeface="Times New Roman Tj" panose="02020603050405020304" pitchFamily="18" charset="-52"/>
                        </a:rPr>
                        <a:t>4</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tt-RU" sz="1400">
                          <a:effectLst/>
                          <a:latin typeface="Times New Roman Tj" panose="02020603050405020304" pitchFamily="18" charset="-52"/>
                        </a:rPr>
                        <a:t>5</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tt-RU" sz="1400">
                          <a:effectLst/>
                          <a:latin typeface="Times New Roman Tj" panose="02020603050405020304" pitchFamily="18" charset="-52"/>
                        </a:rPr>
                        <a:t>-</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tt-RU" sz="1400">
                          <a:effectLst/>
                          <a:latin typeface="Times New Roman Tj" panose="02020603050405020304" pitchFamily="18" charset="-52"/>
                        </a:rPr>
                        <a:t>9</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tt-RU" sz="1400">
                          <a:effectLst/>
                          <a:latin typeface="Times New Roman Tj" panose="02020603050405020304" pitchFamily="18" charset="-52"/>
                        </a:rPr>
                        <a:t>1</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tt-RU" sz="1400">
                          <a:effectLst/>
                          <a:latin typeface="Times New Roman Tj" panose="02020603050405020304" pitchFamily="18" charset="-52"/>
                        </a:rPr>
                        <a:t>18</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994683993"/>
                  </a:ext>
                </a:extLst>
              </a:tr>
              <a:tr h="315503">
                <a:tc>
                  <a:txBody>
                    <a:bodyPr/>
                    <a:lstStyle/>
                    <a:p>
                      <a:pPr algn="just">
                        <a:lnSpc>
                          <a:spcPct val="115000"/>
                        </a:lnSpc>
                        <a:spcAft>
                          <a:spcPts val="0"/>
                        </a:spcAft>
                      </a:pPr>
                      <a:r>
                        <a:rPr lang="ru-RU" sz="1400">
                          <a:effectLst/>
                          <a:latin typeface="Times New Roman Tj" panose="02020603050405020304" pitchFamily="18" charset="-52"/>
                        </a:rPr>
                        <a:t>2.</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tt-RU" sz="1400">
                          <a:effectLst/>
                          <a:latin typeface="Times New Roman Tj" panose="02020603050405020304" pitchFamily="18" charset="-52"/>
                        </a:rPr>
                        <a:t>Экология</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tt-RU" sz="1400">
                          <a:effectLst/>
                          <a:latin typeface="Times New Roman Tj" panose="02020603050405020304" pitchFamily="18" charset="-52"/>
                        </a:rPr>
                        <a:t>-</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tt-RU" sz="1400">
                          <a:effectLst/>
                          <a:latin typeface="Times New Roman Tj" panose="02020603050405020304" pitchFamily="18" charset="-52"/>
                        </a:rPr>
                        <a:t>3</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tt-RU" sz="1400">
                          <a:effectLst/>
                          <a:latin typeface="Times New Roman Tj" panose="02020603050405020304" pitchFamily="18" charset="-52"/>
                        </a:rPr>
                        <a:t>1</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tt-RU" sz="1400">
                          <a:effectLst/>
                          <a:latin typeface="Times New Roman Tj" panose="02020603050405020304" pitchFamily="18" charset="-52"/>
                        </a:rPr>
                        <a:t>-</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tt-RU" sz="1400">
                          <a:effectLst/>
                          <a:latin typeface="Times New Roman Tj" panose="02020603050405020304" pitchFamily="18" charset="-52"/>
                        </a:rPr>
                        <a:t>-</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tt-RU" sz="1400">
                          <a:effectLst/>
                          <a:latin typeface="Times New Roman Tj" panose="02020603050405020304" pitchFamily="18" charset="-52"/>
                        </a:rPr>
                        <a:t>-</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tt-RU" sz="1400">
                          <a:effectLst/>
                          <a:latin typeface="Times New Roman Tj" panose="02020603050405020304" pitchFamily="18" charset="-52"/>
                        </a:rPr>
                        <a:t>-</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tt-RU" sz="1400">
                          <a:effectLst/>
                          <a:latin typeface="Times New Roman Tj" panose="02020603050405020304" pitchFamily="18" charset="-52"/>
                        </a:rPr>
                        <a:t>5</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tt-RU" sz="1400">
                          <a:effectLst/>
                          <a:latin typeface="Times New Roman Tj" panose="02020603050405020304" pitchFamily="18" charset="-52"/>
                        </a:rPr>
                        <a:t>7</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tt-RU" sz="1400">
                          <a:effectLst/>
                          <a:latin typeface="Times New Roman Tj" panose="02020603050405020304" pitchFamily="18" charset="-52"/>
                        </a:rPr>
                        <a:t>12</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tt-RU" sz="1400">
                          <a:effectLst/>
                          <a:latin typeface="Times New Roman Tj" panose="02020603050405020304" pitchFamily="18" charset="-52"/>
                        </a:rPr>
                        <a:t>6</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tt-RU" sz="1400">
                          <a:effectLst/>
                          <a:latin typeface="Times New Roman Tj" panose="02020603050405020304" pitchFamily="18" charset="-52"/>
                        </a:rPr>
                        <a:t>7</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tt-RU" sz="1400">
                          <a:effectLst/>
                          <a:latin typeface="Times New Roman Tj" panose="02020603050405020304" pitchFamily="18" charset="-52"/>
                        </a:rPr>
                        <a:t>11</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tt-RU" sz="1400">
                          <a:effectLst/>
                          <a:latin typeface="Times New Roman Tj" panose="02020603050405020304" pitchFamily="18" charset="-52"/>
                        </a:rPr>
                        <a:t>23</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467011950"/>
                  </a:ext>
                </a:extLst>
              </a:tr>
              <a:tr h="309220">
                <a:tc>
                  <a:txBody>
                    <a:bodyPr/>
                    <a:lstStyle/>
                    <a:p>
                      <a:pPr algn="just">
                        <a:lnSpc>
                          <a:spcPct val="115000"/>
                        </a:lnSpc>
                        <a:spcAft>
                          <a:spcPts val="0"/>
                        </a:spcAft>
                      </a:pPr>
                      <a:r>
                        <a:rPr lang="ru-RU" sz="1400">
                          <a:effectLst/>
                          <a:latin typeface="Times New Roman Tj" panose="02020603050405020304" pitchFamily="18" charset="-52"/>
                        </a:rPr>
                        <a:t>3.</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tt-RU" sz="1400">
                          <a:effectLst/>
                          <a:latin typeface="Times New Roman Tj" panose="02020603050405020304" pitchFamily="18" charset="-52"/>
                        </a:rPr>
                        <a:t>Физиологияи растанињо</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400">
                          <a:effectLst/>
                        </a:rPr>
                        <a:t>-</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400">
                          <a:effectLst/>
                        </a:rPr>
                        <a:t>-</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400">
                          <a:effectLst/>
                        </a:rPr>
                        <a:t>-</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400">
                          <a:effectLst/>
                        </a:rPr>
                        <a:t>-</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400">
                          <a:effectLst/>
                        </a:rPr>
                        <a:t>2</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400">
                          <a:effectLst/>
                        </a:rPr>
                        <a:t>-</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400">
                          <a:effectLst/>
                        </a:rPr>
                        <a:t>-</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400">
                          <a:effectLst/>
                          <a:latin typeface="Times New Roman Tj" panose="02020603050405020304" pitchFamily="18" charset="-52"/>
                        </a:rPr>
                        <a:t>-</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400">
                          <a:effectLst/>
                        </a:rPr>
                        <a:t>4</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400">
                          <a:effectLst/>
                        </a:rPr>
                        <a:t>4</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400">
                          <a:effectLst/>
                        </a:rPr>
                        <a:t>-</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400">
                          <a:effectLst/>
                          <a:latin typeface="Times New Roman Tj" panose="02020603050405020304" pitchFamily="18" charset="-52"/>
                        </a:rPr>
                        <a:t>7</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400">
                          <a:effectLst/>
                        </a:rPr>
                        <a:t>1</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400">
                          <a:effectLst/>
                        </a:rPr>
                        <a:t>13</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569607631"/>
                  </a:ext>
                </a:extLst>
              </a:tr>
              <a:tr h="315503">
                <a:tc>
                  <a:txBody>
                    <a:bodyPr/>
                    <a:lstStyle/>
                    <a:p>
                      <a:pPr algn="just">
                        <a:lnSpc>
                          <a:spcPct val="115000"/>
                        </a:lnSpc>
                        <a:spcAft>
                          <a:spcPts val="0"/>
                        </a:spcAft>
                      </a:pPr>
                      <a:r>
                        <a:rPr lang="ru-RU" sz="1400">
                          <a:effectLst/>
                          <a:latin typeface="Times New Roman Tj" panose="02020603050405020304" pitchFamily="18" charset="-52"/>
                        </a:rPr>
                        <a:t>4.</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tt-RU" sz="1400">
                          <a:effectLst/>
                          <a:latin typeface="Times New Roman Tj" panose="02020603050405020304" pitchFamily="18" charset="-52"/>
                        </a:rPr>
                        <a:t>Биотехнология </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tt-RU" sz="1400">
                          <a:effectLst/>
                          <a:latin typeface="Times New Roman Tj" panose="02020603050405020304" pitchFamily="18" charset="-52"/>
                        </a:rPr>
                        <a:t>-</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tt-RU" sz="1400">
                          <a:effectLst/>
                          <a:latin typeface="Times New Roman Tj" panose="02020603050405020304" pitchFamily="18" charset="-52"/>
                        </a:rPr>
                        <a:t>-</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tt-RU" sz="1400">
                          <a:effectLst/>
                          <a:latin typeface="Times New Roman Tj" panose="02020603050405020304" pitchFamily="18" charset="-52"/>
                        </a:rPr>
                        <a:t>-</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tt-RU" sz="1400">
                          <a:effectLst/>
                          <a:latin typeface="Times New Roman Tj" panose="02020603050405020304" pitchFamily="18" charset="-52"/>
                        </a:rPr>
                        <a:t>-</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tt-RU" sz="1400">
                          <a:effectLst/>
                          <a:latin typeface="Times New Roman Tj" panose="02020603050405020304" pitchFamily="18" charset="-52"/>
                        </a:rPr>
                        <a:t>-</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tt-RU" sz="1400">
                          <a:effectLst/>
                          <a:latin typeface="Times New Roman Tj" panose="02020603050405020304" pitchFamily="18" charset="-52"/>
                        </a:rPr>
                        <a:t>-</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tt-RU" sz="1400">
                          <a:effectLst/>
                          <a:latin typeface="Times New Roman Tj" panose="02020603050405020304" pitchFamily="18" charset="-52"/>
                        </a:rPr>
                        <a:t>-</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tt-RU" sz="1400">
                          <a:effectLst/>
                          <a:latin typeface="Times New Roman Tj" panose="02020603050405020304" pitchFamily="18" charset="-52"/>
                        </a:rPr>
                        <a:t>-</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tt-RU" sz="1400">
                          <a:effectLst/>
                          <a:latin typeface="Times New Roman Tj" panose="02020603050405020304" pitchFamily="18" charset="-52"/>
                        </a:rPr>
                        <a:t>1</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tt-RU" sz="1400">
                          <a:effectLst/>
                          <a:latin typeface="Times New Roman Tj" panose="02020603050405020304" pitchFamily="18" charset="-52"/>
                        </a:rPr>
                        <a:t>1</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tt-RU" sz="1400">
                          <a:effectLst/>
                          <a:latin typeface="Times New Roman Tj" panose="02020603050405020304" pitchFamily="18" charset="-52"/>
                        </a:rPr>
                        <a:t>1</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tt-RU" sz="1400">
                          <a:effectLst/>
                          <a:latin typeface="Times New Roman Tj" panose="02020603050405020304" pitchFamily="18" charset="-52"/>
                        </a:rPr>
                        <a:t>2</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tt-RU" sz="1400">
                          <a:effectLst/>
                          <a:latin typeface="Times New Roman Tj" panose="02020603050405020304" pitchFamily="18" charset="-52"/>
                        </a:rPr>
                        <a:t>1</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tt-RU" sz="1400">
                          <a:effectLst/>
                          <a:latin typeface="Times New Roman Tj" panose="02020603050405020304" pitchFamily="18" charset="-52"/>
                        </a:rPr>
                        <a:t>3</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990321939"/>
                  </a:ext>
                </a:extLst>
              </a:tr>
              <a:tr h="351414">
                <a:tc>
                  <a:txBody>
                    <a:bodyPr/>
                    <a:lstStyle/>
                    <a:p>
                      <a:pPr algn="just">
                        <a:lnSpc>
                          <a:spcPct val="115000"/>
                        </a:lnSpc>
                        <a:spcAft>
                          <a:spcPts val="0"/>
                        </a:spcAft>
                      </a:pPr>
                      <a:r>
                        <a:rPr lang="ru-RU" sz="1400">
                          <a:effectLst/>
                          <a:latin typeface="Times New Roman Tj" panose="02020603050405020304" pitchFamily="18" charset="-52"/>
                        </a:rPr>
                        <a:t>5.</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tt-RU" sz="1400">
                          <a:effectLst/>
                          <a:latin typeface="Times New Roman Tj" panose="02020603050405020304" pitchFamily="18" charset="-52"/>
                        </a:rPr>
                        <a:t>Биохимия</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400" spc="-30">
                          <a:effectLst/>
                          <a:latin typeface="Times New Roman Tj" panose="02020603050405020304" pitchFamily="18" charset="-52"/>
                        </a:rPr>
                        <a:t>-</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400" spc="-30">
                          <a:effectLst/>
                          <a:latin typeface="Times New Roman Tj" panose="02020603050405020304" pitchFamily="18" charset="-52"/>
                        </a:rPr>
                        <a:t>1</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400" spc="-30">
                          <a:effectLst/>
                          <a:latin typeface="Times New Roman Tj" panose="02020603050405020304" pitchFamily="18" charset="-52"/>
                        </a:rPr>
                        <a:t>2</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400" spc="-30">
                          <a:effectLst/>
                          <a:latin typeface="Times New Roman Tj" panose="02020603050405020304" pitchFamily="18" charset="-52"/>
                        </a:rPr>
                        <a:t>-</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400" spc="-30">
                          <a:effectLst/>
                          <a:latin typeface="Times New Roman Tj" panose="02020603050405020304" pitchFamily="18" charset="-52"/>
                        </a:rPr>
                        <a:t>3</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400" spc="-30">
                          <a:effectLst/>
                          <a:latin typeface="Times New Roman Tj" panose="02020603050405020304" pitchFamily="18" charset="-52"/>
                        </a:rPr>
                        <a:t>-</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400" spc="-30">
                          <a:effectLst/>
                          <a:latin typeface="Times New Roman Tj" panose="02020603050405020304" pitchFamily="18" charset="-52"/>
                        </a:rPr>
                        <a:t>-</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400" spc="-30">
                          <a:effectLst/>
                          <a:latin typeface="Times New Roman Tj" panose="02020603050405020304" pitchFamily="18" charset="-52"/>
                        </a:rPr>
                        <a:t>-</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400" spc="-30">
                          <a:effectLst/>
                          <a:latin typeface="Times New Roman Tj" panose="02020603050405020304" pitchFamily="18" charset="-52"/>
                        </a:rPr>
                        <a:t>12</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400" spc="-30">
                          <a:effectLst/>
                          <a:latin typeface="Times New Roman Tj" panose="02020603050405020304" pitchFamily="18" charset="-52"/>
                        </a:rPr>
                        <a:t>12</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400" spc="-30">
                          <a:effectLst/>
                          <a:latin typeface="Times New Roman Tj" panose="02020603050405020304" pitchFamily="18" charset="-52"/>
                        </a:rPr>
                        <a:t>4</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400" spc="-30">
                          <a:effectLst/>
                          <a:latin typeface="Times New Roman Tj" panose="02020603050405020304" pitchFamily="18" charset="-52"/>
                        </a:rPr>
                        <a:t>28</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400" spc="-30">
                          <a:effectLst/>
                          <a:latin typeface="Times New Roman Tj" panose="02020603050405020304" pitchFamily="18" charset="-52"/>
                        </a:rPr>
                        <a:t>4</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400" spc="-30">
                          <a:effectLst/>
                          <a:latin typeface="Times New Roman Tj" panose="02020603050405020304" pitchFamily="18" charset="-52"/>
                        </a:rPr>
                        <a:t>46</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787257719"/>
                  </a:ext>
                </a:extLst>
              </a:tr>
              <a:tr h="319691">
                <a:tc>
                  <a:txBody>
                    <a:bodyPr/>
                    <a:lstStyle/>
                    <a:p>
                      <a:pPr algn="just">
                        <a:lnSpc>
                          <a:spcPct val="115000"/>
                        </a:lnSpc>
                        <a:spcAft>
                          <a:spcPts val="0"/>
                        </a:spcAft>
                      </a:pPr>
                      <a:r>
                        <a:rPr lang="ru-RU" sz="1400">
                          <a:effectLst/>
                          <a:latin typeface="Times New Roman Tj" panose="02020603050405020304" pitchFamily="18" charset="-52"/>
                        </a:rPr>
                        <a:t>6.</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tt-RU" sz="1400">
                          <a:effectLst/>
                          <a:latin typeface="Times New Roman Tj" panose="02020603050405020304" pitchFamily="18" charset="-52"/>
                        </a:rPr>
                        <a:t>Зоология</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tt-RU" sz="1400">
                          <a:effectLst/>
                          <a:latin typeface="Times New Roman Tj" panose="02020603050405020304" pitchFamily="18" charset="-52"/>
                        </a:rPr>
                        <a:t>-</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tt-RU" sz="1400">
                          <a:effectLst/>
                          <a:latin typeface="Times New Roman Tj" panose="02020603050405020304" pitchFamily="18" charset="-52"/>
                        </a:rPr>
                        <a:t>-</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tt-RU" sz="1400">
                          <a:effectLst/>
                          <a:latin typeface="Times New Roman Tj" panose="02020603050405020304" pitchFamily="18" charset="-52"/>
                        </a:rPr>
                        <a:t>2</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tt-RU" sz="1400">
                          <a:effectLst/>
                          <a:latin typeface="Times New Roman Tj" panose="02020603050405020304" pitchFamily="18" charset="-52"/>
                        </a:rPr>
                        <a:t>1</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tt-RU" sz="1400">
                          <a:effectLst/>
                          <a:latin typeface="Times New Roman Tj" panose="02020603050405020304" pitchFamily="18" charset="-52"/>
                        </a:rPr>
                        <a:t>1</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400">
                          <a:effectLst/>
                        </a:rPr>
                        <a:t>1</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tt-RU" sz="1400">
                          <a:effectLst/>
                          <a:latin typeface="Times New Roman Tj" panose="02020603050405020304" pitchFamily="18" charset="-52"/>
                        </a:rPr>
                        <a:t>-</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400">
                          <a:effectLst/>
                        </a:rPr>
                        <a:t>-</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tg-Cyrl-TJ" sz="1400">
                          <a:effectLst/>
                          <a:latin typeface="Times New Roman Tj" panose="02020603050405020304" pitchFamily="18" charset="-52"/>
                        </a:rPr>
                        <a:t>3</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tg-Cyrl-TJ" sz="1400">
                          <a:effectLst/>
                          <a:latin typeface="Times New Roman Tj" panose="02020603050405020304" pitchFamily="18" charset="-52"/>
                        </a:rPr>
                        <a:t>4</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400">
                          <a:effectLst/>
                        </a:rPr>
                        <a:t>4</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400">
                          <a:effectLst/>
                        </a:rPr>
                        <a:t>11</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tt-RU" sz="1400">
                          <a:effectLst/>
                          <a:latin typeface="Times New Roman Tj" panose="02020603050405020304" pitchFamily="18" charset="-52"/>
                        </a:rPr>
                        <a:t>1</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tt-RU" sz="1400">
                          <a:effectLst/>
                          <a:latin typeface="Times New Roman Tj" panose="02020603050405020304" pitchFamily="18" charset="-52"/>
                        </a:rPr>
                        <a:t>19</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816663242"/>
                  </a:ext>
                </a:extLst>
              </a:tr>
              <a:tr h="856514">
                <a:tc>
                  <a:txBody>
                    <a:bodyPr/>
                    <a:lstStyle/>
                    <a:p>
                      <a:pPr algn="just">
                        <a:lnSpc>
                          <a:spcPct val="115000"/>
                        </a:lnSpc>
                        <a:spcAft>
                          <a:spcPts val="0"/>
                        </a:spcAft>
                      </a:pPr>
                      <a:r>
                        <a:rPr lang="ru-RU" sz="1400">
                          <a:effectLst/>
                          <a:latin typeface="Times New Roman Tj" panose="02020603050405020304" pitchFamily="18" charset="-52"/>
                        </a:rPr>
                        <a:t>7.</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ru-RU" sz="1400" dirty="0" err="1">
                          <a:effectLst/>
                          <a:latin typeface="Times New Roman Tj" panose="02020603050405020304" pitchFamily="18" charset="-52"/>
                        </a:rPr>
                        <a:t>Физиологияи</a:t>
                      </a:r>
                      <a:r>
                        <a:rPr lang="ru-RU" sz="1400" dirty="0">
                          <a:effectLst/>
                          <a:latin typeface="Times New Roman Tj" panose="02020603050405020304" pitchFamily="18" charset="-52"/>
                        </a:rPr>
                        <a:t> одам </a:t>
                      </a:r>
                      <a:r>
                        <a:rPr lang="ru-RU" sz="1400" dirty="0" err="1">
                          <a:effectLst/>
                          <a:latin typeface="Times New Roman Tj" panose="02020603050405020304" pitchFamily="18" charset="-52"/>
                        </a:rPr>
                        <a:t>вањайвонот</a:t>
                      </a:r>
                      <a:r>
                        <a:rPr lang="ru-RU" sz="1400" dirty="0">
                          <a:effectLst/>
                          <a:latin typeface="Times New Roman Tj" panose="02020603050405020304" pitchFamily="18" charset="-52"/>
                        </a:rPr>
                        <a:t> ба </a:t>
                      </a:r>
                      <a:r>
                        <a:rPr lang="ru-RU" sz="1400" dirty="0" err="1">
                          <a:effectLst/>
                          <a:latin typeface="Times New Roman Tj" panose="02020603050405020304" pitchFamily="18" charset="-52"/>
                        </a:rPr>
                        <a:t>номи</a:t>
                      </a:r>
                      <a:r>
                        <a:rPr lang="ru-RU" sz="1400" dirty="0">
                          <a:effectLst/>
                          <a:latin typeface="Times New Roman Tj" panose="02020603050405020304" pitchFamily="18" charset="-52"/>
                        </a:rPr>
                        <a:t> академик Сафаров Ҳ.М.</a:t>
                      </a:r>
                      <a:endParaRPr lang="ru-RU" sz="1400" dirty="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400">
                          <a:effectLst/>
                        </a:rPr>
                        <a:t>-</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400">
                          <a:effectLst/>
                        </a:rPr>
                        <a:t>1</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400">
                          <a:effectLst/>
                        </a:rPr>
                        <a:t>1</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400">
                          <a:effectLst/>
                        </a:rPr>
                        <a:t>-</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400">
                          <a:effectLst/>
                        </a:rPr>
                        <a:t>5</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400">
                          <a:effectLst/>
                        </a:rPr>
                        <a:t>-</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400">
                          <a:effectLst/>
                        </a:rPr>
                        <a:t>-</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400">
                          <a:effectLst/>
                        </a:rPr>
                        <a:t>2</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400">
                          <a:effectLst/>
                        </a:rPr>
                        <a:t>12</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400">
                          <a:effectLst/>
                        </a:rPr>
                        <a:t>1</a:t>
                      </a:r>
                      <a:r>
                        <a:rPr lang="ru-RU" sz="1400">
                          <a:effectLst/>
                          <a:latin typeface="Times New Roman Tj" panose="02020603050405020304" pitchFamily="18" charset="-52"/>
                        </a:rPr>
                        <a:t>4</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400">
                          <a:effectLst/>
                        </a:rPr>
                        <a:t>-</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400">
                          <a:effectLst/>
                        </a:rPr>
                        <a:t>22</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400">
                          <a:effectLst/>
                        </a:rPr>
                        <a:t>2</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400">
                          <a:effectLst/>
                        </a:rPr>
                        <a:t>4</a:t>
                      </a:r>
                      <a:r>
                        <a:rPr lang="ru-RU" sz="1400">
                          <a:effectLst/>
                          <a:latin typeface="Times New Roman Tj" panose="02020603050405020304" pitchFamily="18" charset="-52"/>
                        </a:rPr>
                        <a:t>3</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924472246"/>
                  </a:ext>
                </a:extLst>
              </a:tr>
              <a:tr h="656542">
                <a:tc>
                  <a:txBody>
                    <a:bodyPr/>
                    <a:lstStyle/>
                    <a:p>
                      <a:pPr algn="just">
                        <a:lnSpc>
                          <a:spcPct val="115000"/>
                        </a:lnSpc>
                        <a:spcAft>
                          <a:spcPts val="0"/>
                        </a:spcAft>
                      </a:pPr>
                      <a:r>
                        <a:rPr lang="ru-RU" sz="1400">
                          <a:effectLst/>
                          <a:latin typeface="Times New Roman Tj" panose="02020603050405020304" pitchFamily="18" charset="-52"/>
                        </a:rPr>
                        <a:t> </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ru-RU" sz="1400">
                          <a:effectLst/>
                          <a:latin typeface="Times New Roman Tj" panose="02020603050405020304" pitchFamily="18" charset="-52"/>
                        </a:rPr>
                        <a:t>Факултет</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tt-RU" sz="1400">
                          <a:effectLst/>
                          <a:latin typeface="Times New Roman Tj" panose="02020603050405020304" pitchFamily="18" charset="-52"/>
                        </a:rPr>
                        <a:t>--</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tt-RU" sz="1400">
                          <a:effectLst/>
                          <a:latin typeface="Times New Roman Tj" panose="02020603050405020304" pitchFamily="18" charset="-52"/>
                        </a:rPr>
                        <a:t>5</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tt-RU" sz="1400">
                          <a:effectLst/>
                          <a:latin typeface="Times New Roman Tj" panose="02020603050405020304" pitchFamily="18" charset="-52"/>
                        </a:rPr>
                        <a:t>6</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tt-RU" sz="1400">
                          <a:effectLst/>
                          <a:latin typeface="Times New Roman Tj" panose="02020603050405020304" pitchFamily="18" charset="-52"/>
                        </a:rPr>
                        <a:t>1</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tt-RU" sz="1400">
                          <a:effectLst/>
                          <a:latin typeface="Times New Roman Tj" panose="02020603050405020304" pitchFamily="18" charset="-52"/>
                        </a:rPr>
                        <a:t>15</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tt-RU" sz="1400">
                          <a:effectLst/>
                          <a:latin typeface="Times New Roman Tj" panose="02020603050405020304" pitchFamily="18" charset="-52"/>
                        </a:rPr>
                        <a:t>2</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tt-RU" sz="1400">
                          <a:effectLst/>
                          <a:latin typeface="Times New Roman Tj" panose="02020603050405020304" pitchFamily="18" charset="-52"/>
                        </a:rPr>
                        <a:t>-</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tt-RU" sz="1400">
                          <a:effectLst/>
                          <a:latin typeface="Times New Roman Tj" panose="02020603050405020304" pitchFamily="18" charset="-52"/>
                        </a:rPr>
                        <a:t>7</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tt-RU" sz="1400">
                          <a:effectLst/>
                          <a:latin typeface="Times New Roman Tj" panose="02020603050405020304" pitchFamily="18" charset="-52"/>
                        </a:rPr>
                        <a:t>43</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tt-RU" sz="1400">
                          <a:effectLst/>
                          <a:latin typeface="Times New Roman Tj" panose="02020603050405020304" pitchFamily="18" charset="-52"/>
                        </a:rPr>
                        <a:t>52</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tt-RU" sz="1400">
                          <a:effectLst/>
                          <a:latin typeface="Times New Roman Tj" panose="02020603050405020304" pitchFamily="18" charset="-52"/>
                        </a:rPr>
                        <a:t>15</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tt-RU" sz="1400">
                          <a:effectLst/>
                          <a:latin typeface="Times New Roman Tj" panose="02020603050405020304" pitchFamily="18" charset="-52"/>
                        </a:rPr>
                        <a:t>86</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tt-RU" sz="1400">
                          <a:effectLst/>
                          <a:latin typeface="Times New Roman Tj" panose="02020603050405020304" pitchFamily="18" charset="-52"/>
                        </a:rPr>
                        <a:t>21</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tt-RU" sz="1400" dirty="0">
                          <a:effectLst/>
                          <a:latin typeface="Times New Roman Tj" panose="02020603050405020304" pitchFamily="18" charset="-52"/>
                        </a:rPr>
                        <a:t>147</a:t>
                      </a:r>
                      <a:endParaRPr lang="ru-RU" sz="1400" dirty="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562069930"/>
                  </a:ext>
                </a:extLst>
              </a:tr>
            </a:tbl>
          </a:graphicData>
        </a:graphic>
      </p:graphicFrame>
    </p:spTree>
    <p:extLst>
      <p:ext uri="{BB962C8B-B14F-4D97-AF65-F5344CB8AC3E}">
        <p14:creationId xmlns:p14="http://schemas.microsoft.com/office/powerpoint/2010/main" val="3985216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6428B90-C4CA-4985-9E4E-06E87148FBA8}"/>
              </a:ext>
            </a:extLst>
          </p:cNvPr>
          <p:cNvSpPr>
            <a:spLocks noGrp="1"/>
          </p:cNvSpPr>
          <p:nvPr>
            <p:ph type="title"/>
          </p:nvPr>
        </p:nvSpPr>
        <p:spPr/>
        <p:txBody>
          <a:bodyPr/>
          <a:lstStyle/>
          <a:p>
            <a:br>
              <a:rPr lang="ru-RU" dirty="0"/>
            </a:br>
            <a:endParaRPr lang="ru-RU" dirty="0"/>
          </a:p>
        </p:txBody>
      </p:sp>
      <p:sp>
        <p:nvSpPr>
          <p:cNvPr id="6" name="Заголовок 1">
            <a:extLst>
              <a:ext uri="{FF2B5EF4-FFF2-40B4-BE49-F238E27FC236}">
                <a16:creationId xmlns:a16="http://schemas.microsoft.com/office/drawing/2014/main" id="{223A0A86-811B-406A-A640-9944C4CAB740}"/>
              </a:ext>
            </a:extLst>
          </p:cNvPr>
          <p:cNvSpPr txBox="1">
            <a:spLocks/>
          </p:cNvSpPr>
          <p:nvPr/>
        </p:nvSpPr>
        <p:spPr>
          <a:xfrm>
            <a:off x="2931458" y="365126"/>
            <a:ext cx="6131860" cy="558239"/>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2200" b="1" dirty="0">
                <a:latin typeface="Times New Roman Tj" panose="02020603050405020304" pitchFamily="18" charset="-52"/>
              </a:rPr>
              <a:t> </a:t>
            </a:r>
            <a:r>
              <a:rPr lang="tg-Cyrl-TJ" sz="2200" b="1" dirty="0">
                <a:latin typeface="Times New Roman Tj" panose="02020603050405020304" pitchFamily="18" charset="-52"/>
              </a:rPr>
              <a:t>Муаррифии дастовадњои илмии устодони факултети биология дар соли 2024 </a:t>
            </a:r>
            <a:endParaRPr lang="ru-RU" dirty="0"/>
          </a:p>
        </p:txBody>
      </p:sp>
      <p:pic>
        <p:nvPicPr>
          <p:cNvPr id="8" name="Объект 4">
            <a:extLst>
              <a:ext uri="{FF2B5EF4-FFF2-40B4-BE49-F238E27FC236}">
                <a16:creationId xmlns:a16="http://schemas.microsoft.com/office/drawing/2014/main" id="{EA70162A-CFAE-4AE0-B0F4-7BE8FD5E6F5A}"/>
              </a:ext>
            </a:extLst>
          </p:cNvPr>
          <p:cNvPicPr>
            <a:picLocks noChangeAspect="1"/>
          </p:cNvPicPr>
          <p:nvPr/>
        </p:nvPicPr>
        <p:blipFill rotWithShape="1">
          <a:blip r:embed="rId2">
            <a:extLst>
              <a:ext uri="{28A0092B-C50C-407E-A947-70E740481C1C}">
                <a14:useLocalDpi xmlns:a14="http://schemas.microsoft.com/office/drawing/2010/main" val="0"/>
              </a:ext>
            </a:extLst>
          </a:blip>
          <a:srcRect t="13060"/>
          <a:stretch/>
        </p:blipFill>
        <p:spPr>
          <a:xfrm>
            <a:off x="1221441" y="1138518"/>
            <a:ext cx="9749118" cy="5148730"/>
          </a:xfrm>
          <a:prstGeom prst="rect">
            <a:avLst/>
          </a:prstGeom>
        </p:spPr>
      </p:pic>
    </p:spTree>
    <p:extLst>
      <p:ext uri="{BB962C8B-B14F-4D97-AF65-F5344CB8AC3E}">
        <p14:creationId xmlns:p14="http://schemas.microsoft.com/office/powerpoint/2010/main" val="4510282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4266CA3-28F6-47E4-805A-EFF6B993B232}"/>
              </a:ext>
            </a:extLst>
          </p:cNvPr>
          <p:cNvSpPr>
            <a:spLocks noGrp="1"/>
          </p:cNvSpPr>
          <p:nvPr>
            <p:ph type="title"/>
          </p:nvPr>
        </p:nvSpPr>
        <p:spPr/>
        <p:txBody>
          <a:bodyPr/>
          <a:lstStyle/>
          <a:p>
            <a:br>
              <a:rPr lang="ru-RU" dirty="0"/>
            </a:br>
            <a:endParaRPr lang="ru-RU" dirty="0"/>
          </a:p>
        </p:txBody>
      </p:sp>
      <p:pic>
        <p:nvPicPr>
          <p:cNvPr id="6" name="Объект 4">
            <a:extLst>
              <a:ext uri="{FF2B5EF4-FFF2-40B4-BE49-F238E27FC236}">
                <a16:creationId xmlns:a16="http://schemas.microsoft.com/office/drawing/2014/main" id="{EC9009C7-D617-4963-A03E-251E1D651E18}"/>
              </a:ext>
            </a:extLst>
          </p:cNvPr>
          <p:cNvPicPr>
            <a:picLocks noChangeAspect="1"/>
          </p:cNvPicPr>
          <p:nvPr/>
        </p:nvPicPr>
        <p:blipFill rotWithShape="1">
          <a:blip r:embed="rId2">
            <a:extLst>
              <a:ext uri="{28A0092B-C50C-407E-A947-70E740481C1C}">
                <a14:useLocalDpi xmlns:a14="http://schemas.microsoft.com/office/drawing/2010/main" val="0"/>
              </a:ext>
            </a:extLst>
          </a:blip>
          <a:srcRect l="23242" t="2" r="23003" b="2599"/>
          <a:stretch/>
        </p:blipFill>
        <p:spPr>
          <a:xfrm>
            <a:off x="7781364" y="2489612"/>
            <a:ext cx="4294094" cy="3501280"/>
          </a:xfrm>
          <a:prstGeom prst="rect">
            <a:avLst/>
          </a:prstGeom>
        </p:spPr>
      </p:pic>
      <p:pic>
        <p:nvPicPr>
          <p:cNvPr id="7" name="Рисунок 6">
            <a:extLst>
              <a:ext uri="{FF2B5EF4-FFF2-40B4-BE49-F238E27FC236}">
                <a16:creationId xmlns:a16="http://schemas.microsoft.com/office/drawing/2014/main" id="{F798DF20-436A-444B-8385-E19DFAA80EE8}"/>
              </a:ext>
            </a:extLst>
          </p:cNvPr>
          <p:cNvPicPr>
            <a:picLocks noChangeAspect="1"/>
          </p:cNvPicPr>
          <p:nvPr/>
        </p:nvPicPr>
        <p:blipFill rotWithShape="1">
          <a:blip r:embed="rId3">
            <a:extLst>
              <a:ext uri="{28A0092B-C50C-407E-A947-70E740481C1C}">
                <a14:useLocalDpi xmlns:a14="http://schemas.microsoft.com/office/drawing/2010/main" val="0"/>
              </a:ext>
            </a:extLst>
          </a:blip>
          <a:srcRect r="16681" b="2052"/>
          <a:stretch/>
        </p:blipFill>
        <p:spPr>
          <a:xfrm>
            <a:off x="289112" y="607172"/>
            <a:ext cx="7492252" cy="4248974"/>
          </a:xfrm>
          <a:prstGeom prst="rect">
            <a:avLst/>
          </a:prstGeom>
        </p:spPr>
      </p:pic>
    </p:spTree>
    <p:extLst>
      <p:ext uri="{BB962C8B-B14F-4D97-AF65-F5344CB8AC3E}">
        <p14:creationId xmlns:p14="http://schemas.microsoft.com/office/powerpoint/2010/main" val="37231267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BAA1ABC-F516-4E9C-A193-43B34AEE6F52}"/>
              </a:ext>
            </a:extLst>
          </p:cNvPr>
          <p:cNvSpPr>
            <a:spLocks noGrp="1"/>
          </p:cNvSpPr>
          <p:nvPr>
            <p:ph type="title"/>
          </p:nvPr>
        </p:nvSpPr>
        <p:spPr/>
        <p:txBody>
          <a:bodyPr/>
          <a:lstStyle/>
          <a:p>
            <a:br>
              <a:rPr lang="ru-RU" dirty="0"/>
            </a:br>
            <a:endParaRPr lang="ru-RU" dirty="0"/>
          </a:p>
        </p:txBody>
      </p:sp>
      <p:pic>
        <p:nvPicPr>
          <p:cNvPr id="9" name="Объект 8">
            <a:extLst>
              <a:ext uri="{FF2B5EF4-FFF2-40B4-BE49-F238E27FC236}">
                <a16:creationId xmlns:a16="http://schemas.microsoft.com/office/drawing/2014/main" id="{174DDEFA-BA91-45EB-B4C6-95AFAFB64291}"/>
              </a:ext>
            </a:extLst>
          </p:cNvPr>
          <p:cNvPicPr>
            <a:picLocks noGrp="1" noChangeAspect="1"/>
          </p:cNvPicPr>
          <p:nvPr>
            <p:ph idx="1"/>
          </p:nvPr>
        </p:nvPicPr>
        <p:blipFill rotWithShape="1">
          <a:blip r:embed="rId2"/>
          <a:srcRect l="22303" t="14082" r="22071" b="19167"/>
          <a:stretch/>
        </p:blipFill>
        <p:spPr>
          <a:xfrm>
            <a:off x="1470212" y="905435"/>
            <a:ext cx="8731623" cy="5100468"/>
          </a:xfrm>
          <a:prstGeom prst="rect">
            <a:avLst/>
          </a:prstGeom>
        </p:spPr>
      </p:pic>
    </p:spTree>
    <p:extLst>
      <p:ext uri="{BB962C8B-B14F-4D97-AF65-F5344CB8AC3E}">
        <p14:creationId xmlns:p14="http://schemas.microsoft.com/office/powerpoint/2010/main" val="36193662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6FB3F40-66C5-409B-9555-ED9CD8792918}"/>
              </a:ext>
            </a:extLst>
          </p:cNvPr>
          <p:cNvSpPr>
            <a:spLocks noGrp="1"/>
          </p:cNvSpPr>
          <p:nvPr>
            <p:ph type="title"/>
          </p:nvPr>
        </p:nvSpPr>
        <p:spPr>
          <a:xfrm>
            <a:off x="838200" y="365126"/>
            <a:ext cx="10515600" cy="692710"/>
          </a:xfrm>
        </p:spPr>
        <p:txBody>
          <a:bodyPr>
            <a:normAutofit fontScale="90000"/>
          </a:bodyPr>
          <a:lstStyle/>
          <a:p>
            <a:pPr algn="ctr"/>
            <a:r>
              <a:rPr lang="ru-RU" sz="2200" b="1" dirty="0" err="1">
                <a:latin typeface="Times New Roman Tj" panose="02020603050405020304" pitchFamily="18" charset="-52"/>
              </a:rPr>
              <a:t>Љадвали</a:t>
            </a:r>
            <a:r>
              <a:rPr lang="ru-RU" sz="2200" b="1" dirty="0">
                <a:latin typeface="Times New Roman Tj" panose="02020603050405020304" pitchFamily="18" charset="-52"/>
              </a:rPr>
              <a:t> 5. </a:t>
            </a:r>
            <a:r>
              <a:rPr lang="tg-Cyrl-TJ" sz="2200" b="1" dirty="0">
                <a:latin typeface="Times New Roman Tj" panose="02020603050405020304" pitchFamily="18" charset="-52"/>
              </a:rPr>
              <a:t>Миќдори чорабинињои илмие, ки дар факултети биология соли 2024 гузаронида шудаанд</a:t>
            </a:r>
            <a:endParaRPr lang="ru-RU" dirty="0"/>
          </a:p>
        </p:txBody>
      </p:sp>
      <p:graphicFrame>
        <p:nvGraphicFramePr>
          <p:cNvPr id="5" name="Объект 4">
            <a:extLst>
              <a:ext uri="{FF2B5EF4-FFF2-40B4-BE49-F238E27FC236}">
                <a16:creationId xmlns:a16="http://schemas.microsoft.com/office/drawing/2014/main" id="{874B57EE-05A0-471F-AC8F-1D663D3974E5}"/>
              </a:ext>
            </a:extLst>
          </p:cNvPr>
          <p:cNvGraphicFramePr>
            <a:graphicFrameLocks noGrp="1"/>
          </p:cNvGraphicFramePr>
          <p:nvPr>
            <p:ph idx="1"/>
            <p:extLst>
              <p:ext uri="{D42A27DB-BD31-4B8C-83A1-F6EECF244321}">
                <p14:modId xmlns:p14="http://schemas.microsoft.com/office/powerpoint/2010/main" val="635995119"/>
              </p:ext>
            </p:extLst>
          </p:nvPr>
        </p:nvGraphicFramePr>
        <p:xfrm>
          <a:off x="838200" y="1255059"/>
          <a:ext cx="10824882" cy="4912656"/>
        </p:xfrm>
        <a:graphic>
          <a:graphicData uri="http://schemas.openxmlformats.org/drawingml/2006/table">
            <a:tbl>
              <a:tblPr firstRow="1" firstCol="1" lastRow="1" lastCol="1" bandRow="1" bandCol="1">
                <a:tableStyleId>{5C22544A-7EE6-4342-B048-85BDC9FD1C3A}</a:tableStyleId>
              </a:tblPr>
              <a:tblGrid>
                <a:gridCol w="740929">
                  <a:extLst>
                    <a:ext uri="{9D8B030D-6E8A-4147-A177-3AD203B41FA5}">
                      <a16:colId xmlns:a16="http://schemas.microsoft.com/office/drawing/2014/main" val="1935540039"/>
                    </a:ext>
                  </a:extLst>
                </a:gridCol>
                <a:gridCol w="3925728">
                  <a:extLst>
                    <a:ext uri="{9D8B030D-6E8A-4147-A177-3AD203B41FA5}">
                      <a16:colId xmlns:a16="http://schemas.microsoft.com/office/drawing/2014/main" val="3235617136"/>
                    </a:ext>
                  </a:extLst>
                </a:gridCol>
                <a:gridCol w="740929">
                  <a:extLst>
                    <a:ext uri="{9D8B030D-6E8A-4147-A177-3AD203B41FA5}">
                      <a16:colId xmlns:a16="http://schemas.microsoft.com/office/drawing/2014/main" val="3976281447"/>
                    </a:ext>
                  </a:extLst>
                </a:gridCol>
                <a:gridCol w="850724">
                  <a:extLst>
                    <a:ext uri="{9D8B030D-6E8A-4147-A177-3AD203B41FA5}">
                      <a16:colId xmlns:a16="http://schemas.microsoft.com/office/drawing/2014/main" val="4078438774"/>
                    </a:ext>
                  </a:extLst>
                </a:gridCol>
                <a:gridCol w="850724">
                  <a:extLst>
                    <a:ext uri="{9D8B030D-6E8A-4147-A177-3AD203B41FA5}">
                      <a16:colId xmlns:a16="http://schemas.microsoft.com/office/drawing/2014/main" val="3932294374"/>
                    </a:ext>
                  </a:extLst>
                </a:gridCol>
                <a:gridCol w="741676">
                  <a:extLst>
                    <a:ext uri="{9D8B030D-6E8A-4147-A177-3AD203B41FA5}">
                      <a16:colId xmlns:a16="http://schemas.microsoft.com/office/drawing/2014/main" val="3756303396"/>
                    </a:ext>
                  </a:extLst>
                </a:gridCol>
                <a:gridCol w="745410">
                  <a:extLst>
                    <a:ext uri="{9D8B030D-6E8A-4147-A177-3AD203B41FA5}">
                      <a16:colId xmlns:a16="http://schemas.microsoft.com/office/drawing/2014/main" val="3114463440"/>
                    </a:ext>
                  </a:extLst>
                </a:gridCol>
                <a:gridCol w="745410">
                  <a:extLst>
                    <a:ext uri="{9D8B030D-6E8A-4147-A177-3AD203B41FA5}">
                      <a16:colId xmlns:a16="http://schemas.microsoft.com/office/drawing/2014/main" val="2668706330"/>
                    </a:ext>
                  </a:extLst>
                </a:gridCol>
                <a:gridCol w="741676">
                  <a:extLst>
                    <a:ext uri="{9D8B030D-6E8A-4147-A177-3AD203B41FA5}">
                      <a16:colId xmlns:a16="http://schemas.microsoft.com/office/drawing/2014/main" val="366348696"/>
                    </a:ext>
                  </a:extLst>
                </a:gridCol>
                <a:gridCol w="741676">
                  <a:extLst>
                    <a:ext uri="{9D8B030D-6E8A-4147-A177-3AD203B41FA5}">
                      <a16:colId xmlns:a16="http://schemas.microsoft.com/office/drawing/2014/main" val="4280517055"/>
                    </a:ext>
                  </a:extLst>
                </a:gridCol>
              </a:tblGrid>
              <a:tr h="460130">
                <a:tc rowSpan="2">
                  <a:txBody>
                    <a:bodyPr/>
                    <a:lstStyle/>
                    <a:p>
                      <a:pPr algn="ctr">
                        <a:lnSpc>
                          <a:spcPct val="115000"/>
                        </a:lnSpc>
                        <a:spcAft>
                          <a:spcPts val="0"/>
                        </a:spcAft>
                      </a:pPr>
                      <a:r>
                        <a:rPr lang="ru-RU" sz="1600">
                          <a:effectLst/>
                          <a:latin typeface="Times New Roman Tj" panose="02020603050405020304" pitchFamily="18" charset="-52"/>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rowSpan="2">
                  <a:txBody>
                    <a:bodyPr/>
                    <a:lstStyle/>
                    <a:p>
                      <a:pPr algn="ctr">
                        <a:lnSpc>
                          <a:spcPct val="115000"/>
                        </a:lnSpc>
                        <a:spcAft>
                          <a:spcPts val="0"/>
                        </a:spcAft>
                      </a:pPr>
                      <a:r>
                        <a:rPr lang="ru-RU" sz="1600" dirty="0" err="1">
                          <a:effectLst/>
                          <a:latin typeface="Times New Roman Tj" panose="02020603050405020304" pitchFamily="18" charset="-52"/>
                        </a:rPr>
                        <a:t>Кафедраҳои</a:t>
                      </a:r>
                      <a:r>
                        <a:rPr lang="ru-RU" sz="1600" dirty="0">
                          <a:effectLst/>
                          <a:latin typeface="Times New Roman Tj" panose="02020603050405020304" pitchFamily="18" charset="-52"/>
                        </a:rPr>
                        <a:t> </a:t>
                      </a:r>
                      <a:r>
                        <a:rPr lang="ru-RU" sz="1600" dirty="0" err="1">
                          <a:effectLst/>
                          <a:latin typeface="Times New Roman Tj" panose="02020603050405020304" pitchFamily="18" charset="-52"/>
                        </a:rPr>
                        <a:t>факултети</a:t>
                      </a:r>
                      <a:r>
                        <a:rPr lang="ru-RU" sz="1600" dirty="0">
                          <a:effectLst/>
                          <a:latin typeface="Times New Roman Tj" panose="02020603050405020304" pitchFamily="18" charset="-52"/>
                        </a:rPr>
                        <a:t> биология</a:t>
                      </a:r>
                      <a:endParaRPr lang="ru-RU" sz="1600" dirty="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gridSpan="2">
                  <a:txBody>
                    <a:bodyPr/>
                    <a:lstStyle/>
                    <a:p>
                      <a:pPr algn="ctr">
                        <a:lnSpc>
                          <a:spcPct val="115000"/>
                        </a:lnSpc>
                        <a:spcAft>
                          <a:spcPts val="0"/>
                        </a:spcAft>
                      </a:pPr>
                      <a:r>
                        <a:rPr lang="ru-RU" sz="1600">
                          <a:effectLst/>
                          <a:latin typeface="Times New Roman Tj" panose="02020603050405020304" pitchFamily="18" charset="-52"/>
                        </a:rPr>
                        <a:t>Байналмилалї</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hMerge="1">
                  <a:txBody>
                    <a:bodyPr/>
                    <a:lstStyle/>
                    <a:p>
                      <a:endParaRPr lang="ru-RU"/>
                    </a:p>
                  </a:txBody>
                  <a:tcPr/>
                </a:tc>
                <a:tc gridSpan="3">
                  <a:txBody>
                    <a:bodyPr/>
                    <a:lstStyle/>
                    <a:p>
                      <a:pPr algn="ctr">
                        <a:lnSpc>
                          <a:spcPct val="115000"/>
                        </a:lnSpc>
                        <a:spcAft>
                          <a:spcPts val="0"/>
                        </a:spcAft>
                      </a:pPr>
                      <a:r>
                        <a:rPr lang="ru-RU" sz="1600">
                          <a:effectLst/>
                          <a:latin typeface="Times New Roman Tj" panose="02020603050405020304" pitchFamily="18" charset="-52"/>
                        </a:rPr>
                        <a:t>Љумњуриявї</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hMerge="1">
                  <a:txBody>
                    <a:bodyPr/>
                    <a:lstStyle/>
                    <a:p>
                      <a:endParaRPr lang="ru-RU"/>
                    </a:p>
                  </a:txBody>
                  <a:tcPr/>
                </a:tc>
                <a:tc hMerge="1">
                  <a:txBody>
                    <a:bodyPr/>
                    <a:lstStyle/>
                    <a:p>
                      <a:endParaRPr lang="ru-RU"/>
                    </a:p>
                  </a:txBody>
                  <a:tcPr/>
                </a:tc>
                <a:tc gridSpan="3">
                  <a:txBody>
                    <a:bodyPr/>
                    <a:lstStyle/>
                    <a:p>
                      <a:pPr algn="ctr">
                        <a:lnSpc>
                          <a:spcPct val="115000"/>
                        </a:lnSpc>
                        <a:spcAft>
                          <a:spcPts val="0"/>
                        </a:spcAft>
                      </a:pPr>
                      <a:r>
                        <a:rPr lang="ru-RU" sz="1600" dirty="0" err="1">
                          <a:effectLst/>
                          <a:latin typeface="Times New Roman Tj" panose="02020603050405020304" pitchFamily="18" charset="-52"/>
                        </a:rPr>
                        <a:t>Донишгоњї</a:t>
                      </a:r>
                      <a:endParaRPr lang="ru-RU" sz="1600" dirty="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871304942"/>
                  </a:ext>
                </a:extLst>
              </a:tr>
              <a:tr h="1474805">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1600">
                          <a:effectLst/>
                          <a:latin typeface="Times New Roman Tj" panose="02020603050405020304" pitchFamily="18" charset="-52"/>
                        </a:rPr>
                        <a:t>Конференсия</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vert="vert270"/>
                </a:tc>
                <a:tc>
                  <a:txBody>
                    <a:bodyPr/>
                    <a:lstStyle/>
                    <a:p>
                      <a:pPr algn="ctr">
                        <a:lnSpc>
                          <a:spcPct val="115000"/>
                        </a:lnSpc>
                        <a:spcAft>
                          <a:spcPts val="0"/>
                        </a:spcAft>
                      </a:pPr>
                      <a:r>
                        <a:rPr lang="ru-RU" sz="1600">
                          <a:effectLst/>
                          <a:latin typeface="Times New Roman Tj" panose="02020603050405020304" pitchFamily="18" charset="-52"/>
                        </a:rPr>
                        <a:t>Симпозиум</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vert="vert270"/>
                </a:tc>
                <a:tc>
                  <a:txBody>
                    <a:bodyPr/>
                    <a:lstStyle/>
                    <a:p>
                      <a:pPr algn="ctr">
                        <a:lnSpc>
                          <a:spcPct val="115000"/>
                        </a:lnSpc>
                        <a:spcAft>
                          <a:spcPts val="0"/>
                        </a:spcAft>
                      </a:pPr>
                      <a:r>
                        <a:rPr lang="ru-RU" sz="1600">
                          <a:effectLst/>
                          <a:latin typeface="Times New Roman Tj" panose="02020603050405020304" pitchFamily="18" charset="-52"/>
                        </a:rPr>
                        <a:t>Конференсия</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vert="vert270"/>
                </a:tc>
                <a:tc>
                  <a:txBody>
                    <a:bodyPr/>
                    <a:lstStyle/>
                    <a:p>
                      <a:pPr algn="ctr">
                        <a:lnSpc>
                          <a:spcPct val="115000"/>
                        </a:lnSpc>
                        <a:spcAft>
                          <a:spcPts val="0"/>
                        </a:spcAft>
                      </a:pPr>
                      <a:r>
                        <a:rPr lang="ru-RU" sz="1600">
                          <a:effectLst/>
                          <a:latin typeface="Times New Roman Tj" panose="02020603050405020304" pitchFamily="18" charset="-52"/>
                        </a:rPr>
                        <a:t>Семинар</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vert="vert270"/>
                </a:tc>
                <a:tc>
                  <a:txBody>
                    <a:bodyPr/>
                    <a:lstStyle/>
                    <a:p>
                      <a:pPr algn="ctr">
                        <a:lnSpc>
                          <a:spcPct val="115000"/>
                        </a:lnSpc>
                        <a:spcAft>
                          <a:spcPts val="0"/>
                        </a:spcAft>
                      </a:pPr>
                      <a:r>
                        <a:rPr lang="ru-RU" sz="1600">
                          <a:effectLst/>
                          <a:latin typeface="Times New Roman Tj" panose="02020603050405020304" pitchFamily="18" charset="-52"/>
                        </a:rPr>
                        <a:t>Мизи гирд</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vert="vert270"/>
                </a:tc>
                <a:tc>
                  <a:txBody>
                    <a:bodyPr/>
                    <a:lstStyle/>
                    <a:p>
                      <a:pPr algn="ctr">
                        <a:lnSpc>
                          <a:spcPct val="115000"/>
                        </a:lnSpc>
                        <a:spcAft>
                          <a:spcPts val="0"/>
                        </a:spcAft>
                      </a:pPr>
                      <a:r>
                        <a:rPr lang="ru-RU" sz="1600">
                          <a:effectLst/>
                          <a:latin typeface="Times New Roman Tj" panose="02020603050405020304" pitchFamily="18" charset="-52"/>
                        </a:rPr>
                        <a:t>Конференсия</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vert="vert270"/>
                </a:tc>
                <a:tc>
                  <a:txBody>
                    <a:bodyPr/>
                    <a:lstStyle/>
                    <a:p>
                      <a:pPr algn="ctr">
                        <a:lnSpc>
                          <a:spcPct val="115000"/>
                        </a:lnSpc>
                        <a:spcAft>
                          <a:spcPts val="0"/>
                        </a:spcAft>
                      </a:pPr>
                      <a:r>
                        <a:rPr lang="ru-RU" sz="1600">
                          <a:effectLst/>
                          <a:latin typeface="Times New Roman Tj" panose="02020603050405020304" pitchFamily="18" charset="-52"/>
                        </a:rPr>
                        <a:t>Семинар</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vert="vert270"/>
                </a:tc>
                <a:tc>
                  <a:txBody>
                    <a:bodyPr/>
                    <a:lstStyle/>
                    <a:p>
                      <a:pPr algn="ctr">
                        <a:lnSpc>
                          <a:spcPct val="115000"/>
                        </a:lnSpc>
                        <a:spcAft>
                          <a:spcPts val="0"/>
                        </a:spcAft>
                      </a:pPr>
                      <a:r>
                        <a:rPr lang="ru-RU" sz="1600">
                          <a:effectLst/>
                          <a:latin typeface="Times New Roman Tj" panose="02020603050405020304" pitchFamily="18" charset="-52"/>
                        </a:rPr>
                        <a:t>Мизи гирд</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vert="vert270"/>
                </a:tc>
                <a:extLst>
                  <a:ext uri="{0D108BD9-81ED-4DB2-BD59-A6C34878D82A}">
                    <a16:rowId xmlns:a16="http://schemas.microsoft.com/office/drawing/2014/main" val="3219548852"/>
                  </a:ext>
                </a:extLst>
              </a:tr>
              <a:tr h="312871">
                <a:tc>
                  <a:txBody>
                    <a:bodyPr/>
                    <a:lstStyle/>
                    <a:p>
                      <a:pPr algn="ctr">
                        <a:lnSpc>
                          <a:spcPct val="115000"/>
                        </a:lnSpc>
                        <a:spcAft>
                          <a:spcPts val="0"/>
                        </a:spcAft>
                      </a:pPr>
                      <a:r>
                        <a:rPr lang="ru-RU" sz="1600">
                          <a:effectLst/>
                          <a:latin typeface="Times New Roman Tj" panose="02020603050405020304" pitchFamily="18" charset="-52"/>
                        </a:rPr>
                        <a:t>1.</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ru-RU" sz="1600">
                          <a:effectLst/>
                          <a:latin typeface="Times New Roman Tj" panose="02020603050405020304" pitchFamily="18" charset="-52"/>
                        </a:rPr>
                        <a:t>Ботаника ва дендрология</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1</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657256917"/>
                  </a:ext>
                </a:extLst>
              </a:tr>
              <a:tr h="393202">
                <a:tc>
                  <a:txBody>
                    <a:bodyPr/>
                    <a:lstStyle/>
                    <a:p>
                      <a:pPr algn="ctr">
                        <a:lnSpc>
                          <a:spcPct val="115000"/>
                        </a:lnSpc>
                        <a:spcAft>
                          <a:spcPts val="0"/>
                        </a:spcAft>
                      </a:pPr>
                      <a:r>
                        <a:rPr lang="ru-RU" sz="1600">
                          <a:effectLst/>
                          <a:latin typeface="Times New Roman Tj" panose="02020603050405020304" pitchFamily="18" charset="-52"/>
                        </a:rPr>
                        <a:t>2.</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ru-RU" sz="1600">
                          <a:effectLst/>
                          <a:latin typeface="Times New Roman Tj" panose="02020603050405020304" pitchFamily="18" charset="-52"/>
                        </a:rPr>
                        <a:t>Эклолгия</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1</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1</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531277682"/>
                  </a:ext>
                </a:extLst>
              </a:tr>
              <a:tr h="319103">
                <a:tc>
                  <a:txBody>
                    <a:bodyPr/>
                    <a:lstStyle/>
                    <a:p>
                      <a:pPr algn="ctr">
                        <a:lnSpc>
                          <a:spcPct val="115000"/>
                        </a:lnSpc>
                        <a:spcAft>
                          <a:spcPts val="0"/>
                        </a:spcAft>
                      </a:pPr>
                      <a:r>
                        <a:rPr lang="ru-RU" sz="1600">
                          <a:effectLst/>
                          <a:latin typeface="Times New Roman Tj" panose="02020603050405020304" pitchFamily="18" charset="-52"/>
                        </a:rPr>
                        <a:t>3.</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tt-RU" sz="1600">
                          <a:effectLst/>
                          <a:latin typeface="Times New Roman Tj" panose="02020603050405020304" pitchFamily="18" charset="-52"/>
                        </a:rPr>
                        <a:t>Физиологияи растанињо </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600">
                          <a:effectLst/>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600">
                          <a:effectLst/>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600">
                          <a:effectLst/>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600">
                          <a:effectLst/>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600">
                          <a:effectLst/>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1</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600">
                          <a:effectLst/>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600">
                          <a:effectLst/>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46727804"/>
                  </a:ext>
                </a:extLst>
              </a:tr>
              <a:tr h="329859">
                <a:tc>
                  <a:txBody>
                    <a:bodyPr/>
                    <a:lstStyle/>
                    <a:p>
                      <a:pPr algn="ctr">
                        <a:lnSpc>
                          <a:spcPct val="115000"/>
                        </a:lnSpc>
                        <a:spcAft>
                          <a:spcPts val="0"/>
                        </a:spcAft>
                      </a:pPr>
                      <a:r>
                        <a:rPr lang="ru-RU" sz="1600">
                          <a:effectLst/>
                          <a:latin typeface="Times New Roman Tj" panose="02020603050405020304" pitchFamily="18" charset="-52"/>
                        </a:rPr>
                        <a:t>4.</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tt-RU" sz="1600">
                          <a:effectLst/>
                          <a:latin typeface="Times New Roman Tj" panose="02020603050405020304" pitchFamily="18" charset="-52"/>
                        </a:rPr>
                        <a:t>Биотехнология </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600">
                          <a:effectLst/>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600">
                          <a:effectLst/>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600">
                          <a:effectLst/>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600">
                          <a:effectLst/>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600">
                          <a:effectLst/>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1</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600">
                          <a:effectLst/>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600">
                          <a:effectLst/>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590458089"/>
                  </a:ext>
                </a:extLst>
              </a:tr>
              <a:tr h="326273">
                <a:tc>
                  <a:txBody>
                    <a:bodyPr/>
                    <a:lstStyle/>
                    <a:p>
                      <a:pPr algn="ctr">
                        <a:lnSpc>
                          <a:spcPct val="115000"/>
                        </a:lnSpc>
                        <a:spcAft>
                          <a:spcPts val="0"/>
                        </a:spcAft>
                      </a:pPr>
                      <a:r>
                        <a:rPr lang="ru-RU" sz="1600">
                          <a:effectLst/>
                          <a:latin typeface="Times New Roman Tj" panose="02020603050405020304" pitchFamily="18" charset="-52"/>
                        </a:rPr>
                        <a:t>5.</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ru-RU" sz="1600">
                          <a:effectLst/>
                          <a:latin typeface="Times New Roman Tj" panose="02020603050405020304" pitchFamily="18" charset="-52"/>
                        </a:rPr>
                        <a:t>Биохимия </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1</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16985423"/>
                  </a:ext>
                </a:extLst>
              </a:tr>
              <a:tr h="333444">
                <a:tc>
                  <a:txBody>
                    <a:bodyPr/>
                    <a:lstStyle/>
                    <a:p>
                      <a:pPr algn="ctr">
                        <a:lnSpc>
                          <a:spcPct val="115000"/>
                        </a:lnSpc>
                        <a:spcAft>
                          <a:spcPts val="0"/>
                        </a:spcAft>
                      </a:pPr>
                      <a:r>
                        <a:rPr lang="ru-RU" sz="1600">
                          <a:effectLst/>
                          <a:latin typeface="Times New Roman Tj" panose="02020603050405020304" pitchFamily="18" charset="-52"/>
                        </a:rPr>
                        <a:t>6.</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ru-RU" sz="1600">
                          <a:effectLst/>
                          <a:latin typeface="Times New Roman Tj" panose="02020603050405020304" pitchFamily="18" charset="-52"/>
                        </a:rPr>
                        <a:t>Зоология </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600">
                          <a:effectLst/>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600">
                          <a:effectLst/>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600">
                          <a:effectLst/>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600">
                          <a:effectLst/>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600">
                          <a:effectLst/>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1</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1</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600">
                          <a:effectLst/>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263336599"/>
                  </a:ext>
                </a:extLst>
              </a:tr>
              <a:tr h="650098">
                <a:tc>
                  <a:txBody>
                    <a:bodyPr/>
                    <a:lstStyle/>
                    <a:p>
                      <a:pPr algn="ctr">
                        <a:lnSpc>
                          <a:spcPct val="115000"/>
                        </a:lnSpc>
                        <a:spcAft>
                          <a:spcPts val="0"/>
                        </a:spcAft>
                      </a:pPr>
                      <a:r>
                        <a:rPr lang="ru-RU" sz="1600">
                          <a:effectLst/>
                          <a:latin typeface="Times New Roman Tj" panose="02020603050405020304" pitchFamily="18" charset="-52"/>
                        </a:rPr>
                        <a:t>7.</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ru-RU" sz="1600">
                          <a:effectLst/>
                          <a:latin typeface="Times New Roman Tj" panose="02020603050405020304" pitchFamily="18" charset="-52"/>
                        </a:rPr>
                        <a:t>Физиологияи одам ва њайвонот ба номи академик Сафаров Ҳ.М.</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600">
                          <a:effectLst/>
                        </a:rPr>
                        <a:t>1</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600">
                          <a:effectLst/>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600">
                          <a:effectLst/>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600">
                          <a:effectLst/>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600">
                          <a:effectLst/>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1</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600">
                          <a:effectLst/>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600">
                          <a:effectLst/>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379494439"/>
                  </a:ext>
                </a:extLst>
              </a:tr>
              <a:tr h="312871">
                <a:tc>
                  <a:txBody>
                    <a:bodyPr/>
                    <a:lstStyle/>
                    <a:p>
                      <a:pPr algn="ctr">
                        <a:lnSpc>
                          <a:spcPct val="115000"/>
                        </a:lnSpc>
                        <a:spcAft>
                          <a:spcPts val="0"/>
                        </a:spcAft>
                      </a:pPr>
                      <a:r>
                        <a:rPr lang="ru-RU" sz="1600">
                          <a:effectLst/>
                          <a:latin typeface="Times New Roman Tj" panose="02020603050405020304" pitchFamily="18" charset="-52"/>
                        </a:rPr>
                        <a:t> </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ru-RU" sz="1600">
                          <a:effectLst/>
                          <a:latin typeface="Times New Roman Tj" panose="02020603050405020304" pitchFamily="18" charset="-52"/>
                        </a:rPr>
                        <a:t>Факултет </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1</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1</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7</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a:effectLst/>
                          <a:latin typeface="Times New Roman Tj" panose="02020603050405020304" pitchFamily="18" charset="-52"/>
                        </a:rPr>
                        <a:t>1</a:t>
                      </a:r>
                      <a:endParaRPr lang="ru-RU" sz="16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600" dirty="0">
                          <a:effectLst/>
                          <a:latin typeface="Times New Roman Tj" panose="02020603050405020304" pitchFamily="18" charset="-52"/>
                        </a:rPr>
                        <a:t>1</a:t>
                      </a:r>
                      <a:endParaRPr lang="ru-RU" sz="1600" dirty="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839200144"/>
                  </a:ext>
                </a:extLst>
              </a:tr>
            </a:tbl>
          </a:graphicData>
        </a:graphic>
      </p:graphicFrame>
    </p:spTree>
    <p:extLst>
      <p:ext uri="{BB962C8B-B14F-4D97-AF65-F5344CB8AC3E}">
        <p14:creationId xmlns:p14="http://schemas.microsoft.com/office/powerpoint/2010/main" val="1478590790"/>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354</TotalTime>
  <Words>2420</Words>
  <Application>Microsoft Office PowerPoint</Application>
  <PresentationFormat>Широкоэкранный</PresentationFormat>
  <Paragraphs>999</Paragraphs>
  <Slides>39</Slides>
  <Notes>0</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39</vt:i4>
      </vt:variant>
    </vt:vector>
  </HeadingPairs>
  <TitlesOfParts>
    <vt:vector size="46" baseType="lpstr">
      <vt:lpstr>Arial</vt:lpstr>
      <vt:lpstr>Calibri</vt:lpstr>
      <vt:lpstr>Calibri Light</vt:lpstr>
      <vt:lpstr>Cambria</vt:lpstr>
      <vt:lpstr>Times New Roman Tj</vt:lpstr>
      <vt:lpstr>Times New Tojik</vt:lpstr>
      <vt:lpstr>Тема Office</vt:lpstr>
      <vt:lpstr>ДОНИШГОЊИ МИЛЛИИ ТОЉИКИСТОН ФАКУЛТЕТИ БИОЛОГИЯ</vt:lpstr>
      <vt:lpstr>ФИШУРДАИ ҳисоботи корҳои илмӣ-таҳқиқотии факултети биология дар соли 2024</vt:lpstr>
      <vt:lpstr>Љадвали 1. Шумораи устодон ва кормандони илмї-омўзгории факултети биология,  ки дар иљрои корњои илмї-тањќиќотї ширкат меварзанд</vt:lpstr>
      <vt:lpstr> Љадвали 2. Миќдори самт, масоил ва мавзўњои илмї</vt:lpstr>
      <vt:lpstr> Љадвали 3. Нашри маводи илмї – методии њайати профессорону устодон ва кормандони илмии факултети биология  дар соли таҳсили 2024   </vt:lpstr>
      <vt:lpstr> </vt:lpstr>
      <vt:lpstr> </vt:lpstr>
      <vt:lpstr> </vt:lpstr>
      <vt:lpstr>Љадвали 5. Миќдори чорабинињои илмие, ки дар факултети биология соли 2024 гузаронида шудаанд</vt:lpstr>
      <vt:lpstr>Семинари умумидонишгоҳӣ дар мавзӯи  “Таъсири тағйирёбии иқлим ба ҳавзаи дарёи Зарафшон, Вахш ва Панҷ”  09.03.2024. кафедраи экология </vt:lpstr>
      <vt:lpstr> </vt:lpstr>
      <vt:lpstr> </vt:lpstr>
      <vt:lpstr> </vt:lpstr>
      <vt:lpstr> “Семинари илмӣ”  бахшида ба 50-солагии кфаедраи биохимия 23.10. 2024</vt:lpstr>
      <vt:lpstr>Презентация PowerPoint</vt:lpstr>
      <vt:lpstr> </vt:lpstr>
      <vt:lpstr> Љадвали 6. Шумораи докторони PhD-и факултети биология  аз рўйи ихтисос </vt:lpstr>
      <vt:lpstr>    Љадвали 7. Миќдори рисолањои докторї ва номзадї, ки дар пояи кафедрањо ва озмоишгоњњои ДМТ дар соли 2024 дифоъ карда шудаанд   </vt:lpstr>
      <vt:lpstr>Љадвали 8.  Миќдори корњои илмї, ки дар истењсолот ва љараёни таълим ва илм соли 2024 љорї карда шудаанд</vt:lpstr>
      <vt:lpstr>Љадвали 9. Миќдори маърўзањое, ки устодони факултети биология дар конференсияњои дараљањои гуногун ќироат кардаанд</vt:lpstr>
      <vt:lpstr> </vt:lpstr>
      <vt:lpstr> </vt:lpstr>
      <vt:lpstr> </vt:lpstr>
      <vt:lpstr> </vt:lpstr>
      <vt:lpstr> </vt:lpstr>
      <vt:lpstr> </vt:lpstr>
      <vt:lpstr>  Љадвали 10. Нишондодњои муњимми корњои илмии донишљўёну магистрантон факултети биология дар соли 2024 </vt:lpstr>
      <vt:lpstr> </vt:lpstr>
      <vt:lpstr> </vt:lpstr>
      <vt:lpstr>  </vt:lpstr>
      <vt:lpstr>Љадвали 11. Иштироки донишљўёну магистрантони факултети  биология дар озмунҳои сатҳи гуногун</vt:lpstr>
      <vt:lpstr> </vt:lpstr>
      <vt:lpstr>Натиҷаҳои фаъолияти донишҷӯён дар олимпиадаҳо</vt:lpstr>
      <vt:lpstr> </vt:lpstr>
      <vt:lpstr>Ҷадвали 13. Шумораи номзадон ва докторони илм дар факултети биология дар соли 2024</vt:lpstr>
      <vt:lpstr>Љадвали 14. Синну соли миёнаи устодони унвондори факултети биология</vt:lpstr>
      <vt:lpstr>ПЕШНИЊОДЊО</vt:lpstr>
      <vt:lpstr>ХУЛОСА</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ДОНИШГОЊИ МИЛЛИИ ТОЉИКИСТОН ФАКУЛТЕТИ БИОЛОГИЯ</dc:title>
  <dc:creator>jltyrcvo uiodf</dc:creator>
  <cp:lastModifiedBy>jltyrcvo uiodf</cp:lastModifiedBy>
  <cp:revision>33</cp:revision>
  <dcterms:created xsi:type="dcterms:W3CDTF">2024-10-27T11:25:35Z</dcterms:created>
  <dcterms:modified xsi:type="dcterms:W3CDTF">2024-11-07T08:17:43Z</dcterms:modified>
</cp:coreProperties>
</file>